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7"/>
  </p:notesMasterIdLst>
  <p:handoutMasterIdLst>
    <p:handoutMasterId r:id="rId38"/>
  </p:handoutMasterIdLst>
  <p:sldIdLst>
    <p:sldId id="256" r:id="rId2"/>
    <p:sldId id="267" r:id="rId3"/>
    <p:sldId id="270" r:id="rId4"/>
    <p:sldId id="268" r:id="rId5"/>
    <p:sldId id="271" r:id="rId6"/>
    <p:sldId id="272" r:id="rId7"/>
    <p:sldId id="273" r:id="rId8"/>
    <p:sldId id="274" r:id="rId9"/>
    <p:sldId id="275" r:id="rId10"/>
    <p:sldId id="276" r:id="rId11"/>
    <p:sldId id="277" r:id="rId12"/>
    <p:sldId id="278" r:id="rId13"/>
    <p:sldId id="279" r:id="rId14"/>
    <p:sldId id="280" r:id="rId15"/>
    <p:sldId id="281" r:id="rId16"/>
    <p:sldId id="282" r:id="rId17"/>
    <p:sldId id="283" r:id="rId18"/>
    <p:sldId id="284" r:id="rId19"/>
    <p:sldId id="285" r:id="rId20"/>
    <p:sldId id="286" r:id="rId21"/>
    <p:sldId id="287" r:id="rId22"/>
    <p:sldId id="288" r:id="rId23"/>
    <p:sldId id="289" r:id="rId24"/>
    <p:sldId id="290" r:id="rId25"/>
    <p:sldId id="291" r:id="rId26"/>
    <p:sldId id="292" r:id="rId27"/>
    <p:sldId id="293" r:id="rId28"/>
    <p:sldId id="294" r:id="rId29"/>
    <p:sldId id="295" r:id="rId30"/>
    <p:sldId id="257" r:id="rId31"/>
    <p:sldId id="258" r:id="rId32"/>
    <p:sldId id="264" r:id="rId33"/>
    <p:sldId id="265" r:id="rId34"/>
    <p:sldId id="262" r:id="rId35"/>
    <p:sldId id="266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>
      <p:cViewPr varScale="1">
        <p:scale>
          <a:sx n="72" d="100"/>
          <a:sy n="72" d="100"/>
        </p:scale>
        <p:origin x="654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6" d="100"/>
          <a:sy n="76" d="100"/>
        </p:scale>
        <p:origin x="870" y="39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195A51-5CE2-4C94-AE8E-9DCCADAC5596}" type="datetimeFigureOut">
              <a:rPr lang="en-US" smtClean="0"/>
              <a:pPr/>
              <a:t>5/4/2019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7C29A9-4B96-4116-842D-CE1A819149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9487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6B5961-F766-4726-95DC-C93E2330D879}" type="datetimeFigureOut">
              <a:rPr lang="en-US" smtClean="0"/>
              <a:t>5/4/2019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7F32EB-E76A-4DD9-A960-364089BBB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847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7F32EB-E76A-4DD9-A960-364089BBBBC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0232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34B54D-3DEC-4F7C-9B31-07FF9534893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2206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Previously collected data: social surveys</a:t>
            </a:r>
          </a:p>
          <a:p>
            <a:pPr lvl="1"/>
            <a:r>
              <a:rPr lang="en-US" dirty="0"/>
              <a:t>Demographic associations with relevant issues</a:t>
            </a:r>
          </a:p>
          <a:p>
            <a:pPr lvl="1"/>
            <a:r>
              <a:rPr lang="en-US" dirty="0"/>
              <a:t>Sources: General Social Survey, Pew Research, Gallup Polls</a:t>
            </a:r>
          </a:p>
          <a:p>
            <a:pPr lvl="1"/>
            <a:r>
              <a:rPr lang="en-US" dirty="0"/>
              <a:t>Advantages:</a:t>
            </a:r>
          </a:p>
          <a:p>
            <a:pPr lvl="2"/>
            <a:r>
              <a:rPr lang="en-US" dirty="0"/>
              <a:t>Large representative sample</a:t>
            </a:r>
          </a:p>
          <a:p>
            <a:pPr lvl="2"/>
            <a:r>
              <a:rPr lang="en-US" dirty="0"/>
              <a:t>Reliable and valid survey questions</a:t>
            </a:r>
          </a:p>
          <a:p>
            <a:pPr lvl="1"/>
            <a:r>
              <a:rPr lang="en-US" dirty="0"/>
              <a:t>Disadvantages:</a:t>
            </a:r>
          </a:p>
          <a:p>
            <a:pPr lvl="2"/>
            <a:r>
              <a:rPr lang="en-US" dirty="0"/>
              <a:t>Questions may not target the issues you are seeking to understand</a:t>
            </a:r>
          </a:p>
          <a:p>
            <a:pPr lvl="2"/>
            <a:r>
              <a:rPr lang="en-US" dirty="0"/>
              <a:t>General, rather than specific</a:t>
            </a:r>
          </a:p>
          <a:p>
            <a:pPr lvl="2"/>
            <a:endParaRPr lang="en-US" dirty="0"/>
          </a:p>
          <a:p>
            <a:r>
              <a:rPr lang="en-US" dirty="0"/>
              <a:t>Original data collection:</a:t>
            </a:r>
          </a:p>
          <a:p>
            <a:pPr lvl="1"/>
            <a:r>
              <a:rPr lang="en-US" dirty="0"/>
              <a:t>Surveys </a:t>
            </a:r>
          </a:p>
          <a:p>
            <a:pPr lvl="1"/>
            <a:r>
              <a:rPr lang="en-US" dirty="0"/>
              <a:t>Focus group interviews</a:t>
            </a:r>
          </a:p>
          <a:p>
            <a:pPr lvl="1"/>
            <a:r>
              <a:rPr lang="en-US" dirty="0"/>
              <a:t>Simulations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34B54D-3DEC-4F7C-9B31-07FF9534893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9826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34B54D-3DEC-4F7C-9B31-07FF9534893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9973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Survey your surrogate jurors</a:t>
            </a:r>
          </a:p>
          <a:p>
            <a:pPr lvl="1"/>
            <a:r>
              <a:rPr lang="en-US" dirty="0"/>
              <a:t>Statistical analysis of data</a:t>
            </a:r>
          </a:p>
          <a:p>
            <a:pPr lvl="1"/>
            <a:r>
              <a:rPr lang="en-US" dirty="0"/>
              <a:t>Are there patterns/relationships?</a:t>
            </a:r>
          </a:p>
          <a:p>
            <a:pPr lvl="1"/>
            <a:endParaRPr lang="en-US" dirty="0"/>
          </a:p>
          <a:p>
            <a:r>
              <a:rPr lang="en-US" dirty="0"/>
              <a:t>Conduct focus groups</a:t>
            </a:r>
          </a:p>
          <a:p>
            <a:pPr lvl="1"/>
            <a:r>
              <a:rPr lang="en-US" dirty="0"/>
              <a:t>Thematic analysis of data</a:t>
            </a:r>
          </a:p>
          <a:p>
            <a:pPr lvl="1"/>
            <a:r>
              <a:rPr lang="en-US" dirty="0"/>
              <a:t>Why are those patterns/relations present?</a:t>
            </a:r>
          </a:p>
          <a:p>
            <a:endParaRPr lang="en-US" dirty="0"/>
          </a:p>
          <a:p>
            <a:r>
              <a:rPr lang="en-US" dirty="0"/>
              <a:t>Mixed methods</a:t>
            </a:r>
          </a:p>
          <a:p>
            <a:pPr lvl="1"/>
            <a:r>
              <a:rPr lang="en-US" dirty="0"/>
              <a:t>Explain patterns in the data</a:t>
            </a:r>
          </a:p>
          <a:p>
            <a:pPr lvl="1"/>
            <a:r>
              <a:rPr lang="en-US" dirty="0"/>
              <a:t>Identify new themes that warrant statistical analysis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34B54D-3DEC-4F7C-9B31-07FF9534893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928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Focus group design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Discover themes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/>
              <a:t>Multiple focus groups receiving same content</a:t>
            </a:r>
          </a:p>
          <a:p>
            <a:pPr marL="1543050" lvl="3" indent="-171450">
              <a:buFont typeface="Arial" panose="020B0604020202020204" pitchFamily="34" charset="0"/>
              <a:buChar char="•"/>
            </a:pPr>
            <a:r>
              <a:rPr lang="en-US" dirty="0"/>
              <a:t>Identify themes arising in each group</a:t>
            </a:r>
          </a:p>
          <a:p>
            <a:pPr marL="1543050" lvl="3" indent="-171450">
              <a:buFont typeface="Arial" panose="020B0604020202020204" pitchFamily="34" charset="0"/>
              <a:buChar char="•"/>
            </a:pPr>
            <a:r>
              <a:rPr lang="en-US" dirty="0"/>
              <a:t>Saturation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Comparative presentations or groups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/>
              <a:t>Experimental design</a:t>
            </a:r>
          </a:p>
          <a:p>
            <a:pPr marL="1543050" lvl="3" indent="-171450">
              <a:buFont typeface="Arial" panose="020B0604020202020204" pitchFamily="34" charset="0"/>
              <a:buChar char="•"/>
            </a:pPr>
            <a:r>
              <a:rPr lang="en-US" dirty="0"/>
              <a:t>Alter some component of the focus group</a:t>
            </a:r>
          </a:p>
          <a:p>
            <a:pPr marL="2000250" lvl="4" indent="-171450">
              <a:buFont typeface="Arial" panose="020B0604020202020204" pitchFamily="34" charset="0"/>
              <a:buChar char="•"/>
            </a:pPr>
            <a:r>
              <a:rPr lang="en-US" dirty="0"/>
              <a:t>Different participant composition</a:t>
            </a:r>
          </a:p>
          <a:p>
            <a:pPr marL="2000250" lvl="4" indent="-171450">
              <a:buFont typeface="Arial" panose="020B0604020202020204" pitchFamily="34" charset="0"/>
              <a:buChar char="•"/>
            </a:pPr>
            <a:r>
              <a:rPr lang="en-US" dirty="0"/>
              <a:t>Different presentations</a:t>
            </a:r>
          </a:p>
          <a:p>
            <a:pPr marL="1543050" lvl="3" indent="-171450">
              <a:buFont typeface="Arial" panose="020B0604020202020204" pitchFamily="34" charset="0"/>
              <a:buChar char="•"/>
            </a:pPr>
            <a:r>
              <a:rPr lang="en-US" dirty="0"/>
              <a:t>Compare the results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34B54D-3DEC-4F7C-9B31-07FF9534893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2048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7F32EB-E76A-4DD9-A960-364089BBBBC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7717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7F32EB-E76A-4DD9-A960-364089BBBBC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1930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/>
              <a:t>Advantages:</a:t>
            </a:r>
          </a:p>
          <a:p>
            <a:pPr lvl="1"/>
            <a:r>
              <a:rPr lang="en-US" dirty="0"/>
              <a:t>Large representative sample</a:t>
            </a:r>
          </a:p>
          <a:p>
            <a:pPr lvl="1"/>
            <a:r>
              <a:rPr lang="en-US" dirty="0"/>
              <a:t>Reliable and valid survey questions</a:t>
            </a:r>
          </a:p>
          <a:p>
            <a:pPr lvl="0"/>
            <a:r>
              <a:rPr lang="en-US" dirty="0"/>
              <a:t>Disadvantages:</a:t>
            </a:r>
          </a:p>
          <a:p>
            <a:pPr lvl="1"/>
            <a:r>
              <a:rPr lang="en-US" dirty="0"/>
              <a:t>Questions may not target the issues you are seeking to understand</a:t>
            </a:r>
          </a:p>
          <a:p>
            <a:pPr lvl="1"/>
            <a:r>
              <a:rPr lang="en-US" dirty="0"/>
              <a:t>General, rather than specific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34B54D-3DEC-4F7C-9B31-07FF9534893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9198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34B54D-3DEC-4F7C-9B31-07FF9534893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6852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34B54D-3DEC-4F7C-9B31-07FF9534893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1990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34B54D-3DEC-4F7C-9B31-07FF9534893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6823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34B54D-3DEC-4F7C-9B31-07FF9534893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8489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34B54D-3DEC-4F7C-9B31-07FF9534893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254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7104442"/>
            <a:ext cx="2133600" cy="365125"/>
          </a:xfrm>
        </p:spPr>
        <p:txBody>
          <a:bodyPr/>
          <a:lstStyle/>
          <a:p>
            <a:fld id="{84A157F1-CC4F-42FA-BD81-9876567B8CA6}" type="datetimeFigureOut">
              <a:rPr lang="en-US" smtClean="0"/>
              <a:pPr/>
              <a:t>5/4/2019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7104442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7104442"/>
            <a:ext cx="2133600" cy="365125"/>
          </a:xfrm>
        </p:spPr>
        <p:txBody>
          <a:bodyPr/>
          <a:lstStyle/>
          <a:p>
            <a:fld id="{A28893CE-94C3-49DA-A8D3-2700B762B2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rgbClr val="597B9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670332"/>
            <a:ext cx="6400800" cy="416104"/>
          </a:xfrm>
        </p:spPr>
        <p:txBody>
          <a:bodyPr/>
          <a:lstStyle>
            <a:lvl1pPr marL="0" indent="0" algn="ctr">
              <a:buNone/>
              <a:defRPr i="1">
                <a:solidFill>
                  <a:srgbClr val="FFBB4B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56668"/>
            <a:ext cx="7772400" cy="1470025"/>
          </a:xfrm>
        </p:spPr>
        <p:txBody>
          <a:bodyPr anchor="ctr" anchorCtr="0">
            <a:normAutofit/>
          </a:bodyPr>
          <a:lstStyle>
            <a:lvl1pPr algn="ctr"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screen">
            <a:alphaModFix amt="17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90843"/>
            <a:ext cx="9144000" cy="1467159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1" y="5390841"/>
            <a:ext cx="9144001" cy="0"/>
          </a:xfrm>
          <a:prstGeom prst="line">
            <a:avLst/>
          </a:prstGeom>
          <a:ln>
            <a:solidFill>
              <a:srgbClr val="FFAE3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49679" y="5617343"/>
            <a:ext cx="2727061" cy="998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829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: Single Column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7089356"/>
            <a:ext cx="2133600" cy="365125"/>
          </a:xfrm>
        </p:spPr>
        <p:txBody>
          <a:bodyPr/>
          <a:lstStyle/>
          <a:p>
            <a:fld id="{84A157F1-CC4F-42FA-BD81-9876567B8CA6}" type="datetimeFigureOut">
              <a:rPr lang="en-US" smtClean="0"/>
              <a:pPr/>
              <a:t>5/4/2019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7089356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7089356"/>
            <a:ext cx="2133600" cy="365125"/>
          </a:xfrm>
        </p:spPr>
        <p:txBody>
          <a:bodyPr/>
          <a:lstStyle/>
          <a:p>
            <a:fld id="{A28893CE-94C3-49DA-A8D3-2700B762B2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937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tent: 2-Columns Separa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09" y="1535113"/>
            <a:ext cx="4438738" cy="6397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600" b="0" cap="all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310" y="2174875"/>
            <a:ext cx="4438742" cy="3951288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048" y="1535113"/>
            <a:ext cx="4460501" cy="6397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600" b="0" cap="all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68048" y="2174875"/>
            <a:ext cx="4460501" cy="3951288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7101994"/>
            <a:ext cx="2133600" cy="365125"/>
          </a:xfrm>
        </p:spPr>
        <p:txBody>
          <a:bodyPr/>
          <a:lstStyle/>
          <a:p>
            <a:fld id="{84A157F1-CC4F-42FA-BD81-9876567B8CA6}" type="datetimeFigureOut">
              <a:rPr lang="en-US" smtClean="0"/>
              <a:pPr/>
              <a:t>5/4/2019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7101994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7101994"/>
            <a:ext cx="2133600" cy="365125"/>
          </a:xfrm>
        </p:spPr>
        <p:txBody>
          <a:bodyPr/>
          <a:lstStyle/>
          <a:p>
            <a:fld id="{A28893CE-94C3-49DA-A8D3-2700B762B2A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4568051" y="1535114"/>
            <a:ext cx="0" cy="4591049"/>
          </a:xfrm>
          <a:prstGeom prst="line">
            <a:avLst/>
          </a:prstGeom>
          <a:ln w="6350">
            <a:solidFill>
              <a:srgbClr val="597B9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12619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: 2-Columns Continuo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309" y="1348509"/>
            <a:ext cx="8894618" cy="4765964"/>
          </a:xfrm>
        </p:spPr>
        <p:txBody>
          <a:bodyPr numCol="2" spcCol="457200"/>
          <a:lstStyle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7089356"/>
            <a:ext cx="2133600" cy="365125"/>
          </a:xfrm>
        </p:spPr>
        <p:txBody>
          <a:bodyPr/>
          <a:lstStyle/>
          <a:p>
            <a:fld id="{84A157F1-CC4F-42FA-BD81-9876567B8CA6}" type="datetimeFigureOut">
              <a:rPr lang="en-US" smtClean="0"/>
              <a:pPr/>
              <a:t>5/4/2019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7089356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7089356"/>
            <a:ext cx="2133600" cy="365125"/>
          </a:xfrm>
        </p:spPr>
        <p:txBody>
          <a:bodyPr/>
          <a:lstStyle/>
          <a:p>
            <a:fld id="{A28893CE-94C3-49DA-A8D3-2700B762B2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487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: 3-Columns Continuo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309" y="1320802"/>
            <a:ext cx="8894618" cy="4793673"/>
          </a:xfrm>
        </p:spPr>
        <p:txBody>
          <a:bodyPr numCol="3" spcCol="228600"/>
          <a:lstStyle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7089356"/>
            <a:ext cx="2133600" cy="365125"/>
          </a:xfrm>
        </p:spPr>
        <p:txBody>
          <a:bodyPr/>
          <a:lstStyle/>
          <a:p>
            <a:fld id="{84A157F1-CC4F-42FA-BD81-9876567B8CA6}" type="datetimeFigureOut">
              <a:rPr lang="en-US" smtClean="0"/>
              <a:pPr/>
              <a:t>5/4/2019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7089356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7089356"/>
            <a:ext cx="2133600" cy="365125"/>
          </a:xfrm>
        </p:spPr>
        <p:txBody>
          <a:bodyPr/>
          <a:lstStyle/>
          <a:p>
            <a:fld id="{A28893CE-94C3-49DA-A8D3-2700B762B2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701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lank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7076716"/>
            <a:ext cx="2133600" cy="365125"/>
          </a:xfrm>
        </p:spPr>
        <p:txBody>
          <a:bodyPr/>
          <a:lstStyle/>
          <a:p>
            <a:fld id="{84A157F1-CC4F-42FA-BD81-9876567B8CA6}" type="datetimeFigureOut">
              <a:rPr lang="en-US" smtClean="0"/>
              <a:pPr/>
              <a:t>5/4/2019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7076716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7076716"/>
            <a:ext cx="2133600" cy="365125"/>
          </a:xfrm>
        </p:spPr>
        <p:txBody>
          <a:bodyPr/>
          <a:lstStyle/>
          <a:p>
            <a:fld id="{A28893CE-94C3-49DA-A8D3-2700B762B2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612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7139906"/>
            <a:ext cx="2133600" cy="365125"/>
          </a:xfrm>
        </p:spPr>
        <p:txBody>
          <a:bodyPr/>
          <a:lstStyle/>
          <a:p>
            <a:fld id="{84A157F1-CC4F-42FA-BD81-9876567B8CA6}" type="datetimeFigureOut">
              <a:rPr lang="en-US" smtClean="0"/>
              <a:pPr/>
              <a:t>5/4/2019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7139906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7139906"/>
            <a:ext cx="2133600" cy="365125"/>
          </a:xfrm>
        </p:spPr>
        <p:txBody>
          <a:bodyPr/>
          <a:lstStyle/>
          <a:p>
            <a:fld id="{A28893CE-94C3-49DA-A8D3-2700B762B2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" y="1156296"/>
            <a:ext cx="9144000" cy="1326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652536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7139906"/>
            <a:ext cx="2133600" cy="365125"/>
          </a:xfrm>
        </p:spPr>
        <p:txBody>
          <a:bodyPr/>
          <a:lstStyle/>
          <a:p>
            <a:fld id="{84A157F1-CC4F-42FA-BD81-9876567B8CA6}" type="datetimeFigureOut">
              <a:rPr lang="en-US" smtClean="0"/>
              <a:pPr/>
              <a:t>5/4/2019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7139906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7139906"/>
            <a:ext cx="2133600" cy="365125"/>
          </a:xfrm>
        </p:spPr>
        <p:txBody>
          <a:bodyPr/>
          <a:lstStyle/>
          <a:p>
            <a:fld id="{A28893CE-94C3-49DA-A8D3-2700B762B2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" y="0"/>
            <a:ext cx="9144000" cy="6122678"/>
          </a:xfrm>
          <a:prstGeom prst="rect">
            <a:avLst/>
          </a:prstGeom>
          <a:solidFill>
            <a:srgbClr val="597B9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cxnSp>
        <p:nvCxnSpPr>
          <p:cNvPr id="6" name="Straight Connector 5"/>
          <p:cNvCxnSpPr/>
          <p:nvPr/>
        </p:nvCxnSpPr>
        <p:spPr>
          <a:xfrm>
            <a:off x="1" y="6122678"/>
            <a:ext cx="9144001" cy="0"/>
          </a:xfrm>
          <a:prstGeom prst="line">
            <a:avLst/>
          </a:prstGeom>
          <a:ln>
            <a:solidFill>
              <a:srgbClr val="FFAE3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1350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309" y="145334"/>
            <a:ext cx="8894618" cy="95748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09" y="1358413"/>
            <a:ext cx="8894618" cy="47677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A157F1-CC4F-42FA-BD81-9876567B8CA6}" type="datetimeFigureOut">
              <a:rPr lang="en-US" smtClean="0"/>
              <a:pPr/>
              <a:t>5/4/2019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8893CE-94C3-49DA-A8D3-2700B762B2A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" y="1232118"/>
            <a:ext cx="9144001" cy="0"/>
          </a:xfrm>
          <a:prstGeom prst="line">
            <a:avLst/>
          </a:prstGeom>
          <a:ln>
            <a:solidFill>
              <a:srgbClr val="FFAE3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1" y="6126164"/>
            <a:ext cx="9144000" cy="731837"/>
          </a:xfrm>
          <a:prstGeom prst="rect">
            <a:avLst/>
          </a:prstGeom>
          <a:solidFill>
            <a:srgbClr val="597B9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682403" y="6252455"/>
            <a:ext cx="1248508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890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i="0" kern="1200">
          <a:solidFill>
            <a:srgbClr val="5F7E93"/>
          </a:solidFill>
          <a:latin typeface="Palatino Linotype"/>
          <a:ea typeface="+mj-ea"/>
          <a:cs typeface="Palatino Linotype"/>
        </a:defRPr>
      </a:lvl1pPr>
    </p:titleStyle>
    <p:bodyStyle>
      <a:lvl1pPr marL="461963" indent="-461963" algn="l" defTabSz="457200" rtl="0" eaLnBrk="1" latinLnBrk="0" hangingPunct="1">
        <a:lnSpc>
          <a:spcPts val="1800"/>
        </a:lnSpc>
        <a:spcBef>
          <a:spcPct val="20000"/>
        </a:spcBef>
        <a:buClr>
          <a:srgbClr val="FFAE3B"/>
        </a:buClr>
        <a:buSzPct val="110000"/>
        <a:buFont typeface="Wingdings" panose="05000000000000000000" pitchFamily="2" charset="2"/>
        <a:buChar char="Ø"/>
        <a:defRPr sz="2200" b="0" i="0" kern="1200">
          <a:solidFill>
            <a:schemeClr val="tx1">
              <a:lumMod val="50000"/>
              <a:lumOff val="50000"/>
            </a:schemeClr>
          </a:solidFill>
          <a:latin typeface="Palatino Linotype"/>
          <a:ea typeface="+mn-ea"/>
          <a:cs typeface="Palatino Linotype"/>
        </a:defRPr>
      </a:lvl1pPr>
      <a:lvl2pPr marL="914400" indent="-454025" algn="l" defTabSz="457200" rtl="0" eaLnBrk="1" latinLnBrk="0" hangingPunct="1">
        <a:lnSpc>
          <a:spcPts val="1800"/>
        </a:lnSpc>
        <a:spcBef>
          <a:spcPct val="20000"/>
        </a:spcBef>
        <a:buClr>
          <a:srgbClr val="FFAE3B"/>
        </a:buClr>
        <a:buSzPct val="120000"/>
        <a:buFont typeface="Arial"/>
        <a:buChar char="•"/>
        <a:defRPr sz="2000" b="0" i="0" kern="1200">
          <a:solidFill>
            <a:schemeClr val="tx1">
              <a:lumMod val="50000"/>
              <a:lumOff val="50000"/>
            </a:schemeClr>
          </a:solidFill>
          <a:latin typeface="Palatino Linotype"/>
          <a:ea typeface="+mn-ea"/>
          <a:cs typeface="Palatino Linotype"/>
        </a:defRPr>
      </a:lvl2pPr>
      <a:lvl3pPr marL="1376363" indent="-465138" algn="l" defTabSz="457200" rtl="0" eaLnBrk="1" latinLnBrk="0" hangingPunct="1">
        <a:lnSpc>
          <a:spcPts val="1800"/>
        </a:lnSpc>
        <a:spcBef>
          <a:spcPct val="20000"/>
        </a:spcBef>
        <a:buClr>
          <a:srgbClr val="FFAE3B"/>
        </a:buClr>
        <a:buSzPct val="60000"/>
        <a:buFont typeface="Wingdings" panose="05000000000000000000" pitchFamily="2" charset="2"/>
        <a:buChar char="q"/>
        <a:defRPr sz="1800" b="0" i="0" kern="1200">
          <a:solidFill>
            <a:schemeClr val="tx1">
              <a:lumMod val="50000"/>
              <a:lumOff val="50000"/>
            </a:schemeClr>
          </a:solidFill>
          <a:latin typeface="Palatino Linotype"/>
          <a:ea typeface="+mn-ea"/>
          <a:cs typeface="Palatino Linotype"/>
        </a:defRPr>
      </a:lvl3pPr>
      <a:lvl4pPr marL="1828800" indent="-455613" algn="l" defTabSz="457200" rtl="0" eaLnBrk="1" latinLnBrk="0" hangingPunct="1">
        <a:lnSpc>
          <a:spcPts val="1800"/>
        </a:lnSpc>
        <a:spcBef>
          <a:spcPct val="20000"/>
        </a:spcBef>
        <a:buClr>
          <a:srgbClr val="FFAE3B"/>
        </a:buClr>
        <a:buFont typeface="Symbol" panose="05050102010706020507" pitchFamily="18" charset="2"/>
        <a:buChar char="*"/>
        <a:defRPr sz="1600" b="0" i="0" kern="1200">
          <a:solidFill>
            <a:schemeClr val="tx1">
              <a:lumMod val="50000"/>
              <a:lumOff val="50000"/>
            </a:schemeClr>
          </a:solidFill>
          <a:latin typeface="Palatino Linotype"/>
          <a:ea typeface="+mn-ea"/>
          <a:cs typeface="Palatino Linotype"/>
        </a:defRPr>
      </a:lvl4pPr>
      <a:lvl5pPr marL="2290763" indent="-463550" algn="l" defTabSz="457200" rtl="0" eaLnBrk="1" latinLnBrk="0" hangingPunct="1">
        <a:lnSpc>
          <a:spcPts val="1800"/>
        </a:lnSpc>
        <a:spcBef>
          <a:spcPct val="20000"/>
        </a:spcBef>
        <a:buClr>
          <a:srgbClr val="FFAE3B"/>
        </a:buClr>
        <a:buFont typeface="Courier New" panose="02070309020205020404" pitchFamily="49" charset="0"/>
        <a:buChar char="o"/>
        <a:defRPr sz="1400" b="0" i="0" kern="1200">
          <a:solidFill>
            <a:schemeClr val="tx1">
              <a:lumMod val="50000"/>
              <a:lumOff val="50000"/>
            </a:schemeClr>
          </a:solidFill>
          <a:latin typeface="Palatino Linotype"/>
          <a:ea typeface="+mn-ea"/>
          <a:cs typeface="Palatino Linotype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census.gov/programs-surveys/acs/data.html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81400"/>
            <a:ext cx="6400800" cy="1676400"/>
          </a:xfrm>
        </p:spPr>
        <p:txBody>
          <a:bodyPr>
            <a:normAutofit/>
          </a:bodyPr>
          <a:lstStyle/>
          <a:p>
            <a:r>
              <a:rPr lang="en-US" dirty="0"/>
              <a:t>Yvette Young &amp; Nathan Crane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Preparing for the Verdict: </a:t>
            </a:r>
            <a:br>
              <a:rPr lang="en-US" dirty="0"/>
            </a:br>
            <a:r>
              <a:rPr lang="en-US" dirty="0"/>
              <a:t>Pre-Trial Research and Focus Groups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A14FF-FF5C-5E4B-AB5B-4054E4524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Science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3BF1FF-D247-5542-B803-144557DA48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Previously collected data: social surveys</a:t>
            </a:r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466C04-B80F-B044-8398-79458477FE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957" t="28068" r="14782" b="24942"/>
          <a:stretch/>
        </p:blipFill>
        <p:spPr>
          <a:xfrm>
            <a:off x="1455731" y="2198408"/>
            <a:ext cx="6241774" cy="3087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6575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A14FF-FF5C-5E4B-AB5B-4054E4524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Science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3BF1FF-D247-5542-B803-144557DA48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Previously collected data: social surveys</a:t>
            </a:r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11B7CB-F584-624B-9F7C-223D830EB8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992" y="1861133"/>
            <a:ext cx="7633252" cy="41407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883601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A14FF-FF5C-5E4B-AB5B-4054E4524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Science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3BF1FF-D247-5542-B803-144557DA48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Previously collected data: social surveys</a:t>
            </a:r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6C0CD6-E846-8146-9772-027D3A8DCF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38" t="13406" r="4348" b="9468"/>
          <a:stretch/>
        </p:blipFill>
        <p:spPr>
          <a:xfrm>
            <a:off x="1259257" y="1888898"/>
            <a:ext cx="6634722" cy="409151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343730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A14FF-FF5C-5E4B-AB5B-4054E4524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Science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3BF1FF-D247-5542-B803-144557DA48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Previously collected data: social surveys</a:t>
            </a:r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F1F473-1E78-5143-A872-B0F6D8752E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03" t="15044" r="4784" b="9468"/>
          <a:stretch/>
        </p:blipFill>
        <p:spPr>
          <a:xfrm>
            <a:off x="1154394" y="1852489"/>
            <a:ext cx="6844447" cy="413128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882598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A14FF-FF5C-5E4B-AB5B-4054E4524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Science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3BF1FF-D247-5542-B803-144557DA48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Previously collected data: social surveys</a:t>
            </a:r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191AE5-D717-0148-B496-FEA4874C6D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07" t="13208" r="4348" b="13506"/>
          <a:stretch/>
        </p:blipFill>
        <p:spPr>
          <a:xfrm>
            <a:off x="1245705" y="1881766"/>
            <a:ext cx="6652591" cy="3935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21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2136B-7C15-0A40-8244-EEC8E39CB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Science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B3C259-F1CA-C341-AC35-B12EF7574F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Original data collection:</a:t>
            </a:r>
          </a:p>
          <a:p>
            <a:endParaRPr lang="en-US" dirty="0"/>
          </a:p>
          <a:p>
            <a:pPr lvl="1"/>
            <a:r>
              <a:rPr lang="en-US" dirty="0"/>
              <a:t>Surveys 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Focus groups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Simulations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2DA96B-F47C-784F-A2F4-9F2FCE2308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1540" y="3230880"/>
            <a:ext cx="3794760" cy="252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7633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21B2F-7904-A340-8C1D-1BCB7281C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Science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8BB846-2495-7749-978C-5FDC7325B6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Participant selection:</a:t>
            </a:r>
          </a:p>
          <a:p>
            <a:pPr marL="460375" lvl="1" indent="0">
              <a:buNone/>
            </a:pPr>
            <a:endParaRPr lang="en-US" dirty="0"/>
          </a:p>
          <a:p>
            <a:pPr lvl="1"/>
            <a:r>
              <a:rPr lang="en-US" dirty="0"/>
              <a:t>Representative sample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Mirror the characteristics of the actual jury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22877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CBF75-1989-B74C-9CA3-B4B330AFF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Selecting surrogate jurors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E62617-87FF-A041-8DB5-F66B9939D6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Identify your population from which your jury will be drawn.</a:t>
            </a:r>
          </a:p>
          <a:p>
            <a:endParaRPr lang="en-US" dirty="0"/>
          </a:p>
          <a:p>
            <a:r>
              <a:rPr lang="en-US" dirty="0"/>
              <a:t>Summarize the characteristics of that population.</a:t>
            </a:r>
          </a:p>
          <a:p>
            <a:endParaRPr lang="en-US" dirty="0"/>
          </a:p>
          <a:p>
            <a:pPr lvl="1"/>
            <a:r>
              <a:rPr lang="en-US" dirty="0"/>
              <a:t>Include all relevant factors for which you have information.</a:t>
            </a:r>
          </a:p>
          <a:p>
            <a:pPr lvl="2"/>
            <a:r>
              <a:rPr lang="en-US" dirty="0"/>
              <a:t>Age </a:t>
            </a:r>
          </a:p>
          <a:p>
            <a:pPr lvl="2"/>
            <a:r>
              <a:rPr lang="en-US" dirty="0"/>
              <a:t>Gender</a:t>
            </a:r>
          </a:p>
          <a:p>
            <a:pPr lvl="2"/>
            <a:r>
              <a:rPr lang="en-US" dirty="0"/>
              <a:t>Race/ethnicity</a:t>
            </a:r>
          </a:p>
          <a:p>
            <a:pPr lvl="2"/>
            <a:r>
              <a:rPr lang="en-US" dirty="0"/>
              <a:t>Education</a:t>
            </a:r>
          </a:p>
          <a:p>
            <a:pPr lvl="2"/>
            <a:r>
              <a:rPr lang="en-US" dirty="0"/>
              <a:t>Income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Be precise (combined categories, rather than the individual percentages)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15144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CBF75-1989-B74C-9CA3-B4B330AFF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Selecting surrogate jurors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E62617-87FF-A041-8DB5-F66B9939D6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Census data, ACS</a:t>
            </a:r>
          </a:p>
          <a:p>
            <a:pPr lvl="1"/>
            <a:r>
              <a:rPr lang="en-US" dirty="0">
                <a:hlinkClick r:id="rId2"/>
              </a:rPr>
              <a:t>https://www.census.gov/programs-surveys/acs/data.html</a:t>
            </a:r>
            <a:endParaRPr lang="en-US" dirty="0"/>
          </a:p>
          <a:p>
            <a:pPr lvl="1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9F0A15-B3EA-A941-8B9E-7C6E739764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" t="13546" r="4833" b="9469"/>
          <a:stretch/>
        </p:blipFill>
        <p:spPr>
          <a:xfrm>
            <a:off x="1566718" y="2195310"/>
            <a:ext cx="6019800" cy="374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2281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F29E1-5CD0-9445-B0CA-851893ADC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Selecting surrogate jurors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235F90A-410A-9142-BD19-A536CD33FD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185" t="14671" r="4501" b="8359"/>
          <a:stretch/>
        </p:blipFill>
        <p:spPr>
          <a:xfrm>
            <a:off x="903078" y="1423896"/>
            <a:ext cx="7347080" cy="4507005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141858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Juror Decision Making: The Art &amp; Science (I)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Prior to the 1950s, rigorous studies of juries and decision making were few and far between.  </a:t>
            </a:r>
          </a:p>
          <a:p>
            <a:endParaRPr lang="en-US" dirty="0"/>
          </a:p>
          <a:p>
            <a:r>
              <a:rPr lang="en-US" dirty="0"/>
              <a:t>In the 1950s, the first systematic study of juror decision making occurred at the University of Chicago.  </a:t>
            </a:r>
          </a:p>
          <a:p>
            <a:pPr lvl="1"/>
            <a:r>
              <a:rPr lang="en-US" dirty="0"/>
              <a:t>Chicago Jury Project involved assessing 3,576 criminal jury trials and 4,000 civil jury trial. </a:t>
            </a:r>
          </a:p>
          <a:p>
            <a:pPr lvl="1"/>
            <a:r>
              <a:rPr lang="en-US" dirty="0"/>
              <a:t>Advent of mock trials to conduct juror research. </a:t>
            </a:r>
          </a:p>
          <a:p>
            <a:pPr lvl="1"/>
            <a:r>
              <a:rPr lang="en-US" dirty="0"/>
              <a:t>Recording of five jury trials in Wichita, Kansas lead to special hearings before the Senate Judiciary Committee in 1955.  </a:t>
            </a:r>
          </a:p>
          <a:p>
            <a:pPr lvl="1"/>
            <a:r>
              <a:rPr lang="en-US" dirty="0"/>
              <a:t>Direct observation/recording was censured by ABA/USAGO. </a:t>
            </a:r>
          </a:p>
          <a:p>
            <a:pPr lvl="1"/>
            <a:endParaRPr lang="en-US" dirty="0"/>
          </a:p>
          <a:p>
            <a:r>
              <a:rPr lang="en-US" dirty="0"/>
              <a:t>From the 1980s to the 2000s, research on juries has continued “at a blistering pace on a wide and ever-expanding range of topics,” including research by multidisciplinary teams.</a:t>
            </a:r>
          </a:p>
          <a:p>
            <a:endParaRPr lang="en-US" dirty="0"/>
          </a:p>
          <a:p>
            <a:r>
              <a:rPr lang="en-US" sz="1200" dirty="0"/>
              <a:t>Source: Dennis J. Devine, Jury Decision Making: The State of the Science (2012) 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278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CBF75-1989-B74C-9CA3-B4B330AFF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Selecting surrogate jurors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E62617-87FF-A041-8DB5-F66B9939D6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Recruit participants </a:t>
            </a:r>
          </a:p>
          <a:p>
            <a:pPr lvl="1"/>
            <a:r>
              <a:rPr lang="en-US" dirty="0"/>
              <a:t>What size will your jury be?</a:t>
            </a:r>
          </a:p>
          <a:p>
            <a:pPr lvl="1"/>
            <a:r>
              <a:rPr lang="en-US" dirty="0"/>
              <a:t>How many applicants will you need to fill focus groups of that size?</a:t>
            </a:r>
          </a:p>
          <a:p>
            <a:endParaRPr lang="en-US" dirty="0"/>
          </a:p>
          <a:p>
            <a:r>
              <a:rPr lang="en-US" dirty="0"/>
              <a:t>Draw from your applicant pool</a:t>
            </a:r>
          </a:p>
          <a:p>
            <a:pPr lvl="1"/>
            <a:r>
              <a:rPr lang="en-US" dirty="0"/>
              <a:t>Use random selection processes</a:t>
            </a:r>
          </a:p>
          <a:p>
            <a:pPr lvl="1"/>
            <a:r>
              <a:rPr lang="en-US" dirty="0"/>
              <a:t>Compile a list of backup participants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0076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D4E9D-7DBE-7548-AB6B-3D38AEE45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Collect Data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3783E5F-D354-6748-9BFE-EBAD2369DFFF}"/>
              </a:ext>
            </a:extLst>
          </p:cNvPr>
          <p:cNvGrpSpPr/>
          <p:nvPr/>
        </p:nvGrpSpPr>
        <p:grpSpPr>
          <a:xfrm>
            <a:off x="2149406" y="1447800"/>
            <a:ext cx="4251643" cy="830997"/>
            <a:chOff x="2149406" y="1447800"/>
            <a:chExt cx="4251643" cy="83099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52CB1E9-1403-DB41-A2C9-FE75692C0833}"/>
                </a:ext>
              </a:extLst>
            </p:cNvPr>
            <p:cNvSpPr txBox="1">
              <a:spLocks/>
            </p:cNvSpPr>
            <p:nvPr/>
          </p:nvSpPr>
          <p:spPr>
            <a:xfrm>
              <a:off x="2641849" y="1522056"/>
              <a:ext cx="3759200" cy="642441"/>
            </a:xfrm>
            <a:prstGeom prst="rect">
              <a:avLst/>
            </a:prstGeom>
            <a:gradFill flip="none" rotWithShape="1">
              <a:gsLst>
                <a:gs pos="0">
                  <a:srgbClr val="597B93">
                    <a:tint val="66000"/>
                    <a:satMod val="160000"/>
                  </a:srgbClr>
                </a:gs>
                <a:gs pos="50000">
                  <a:srgbClr val="597B93">
                    <a:tint val="44500"/>
                    <a:satMod val="160000"/>
                  </a:srgbClr>
                </a:gs>
                <a:gs pos="100000">
                  <a:srgbClr val="597B93">
                    <a:tint val="23500"/>
                    <a:satMod val="16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5F7E93"/>
              </a:solidFill>
            </a:ln>
          </p:spPr>
          <p:txBody>
            <a:bodyPr wrap="square" rtlCol="0" anchor="ctr" anchorCtr="1">
              <a:noAutofit/>
            </a:bodyPr>
            <a:lstStyle/>
            <a:p>
              <a:r>
                <a:rPr lang="en-US" dirty="0">
                  <a:latin typeface="Palatino Linotype" panose="02040502050505030304" pitchFamily="18" charset="0"/>
                </a:rPr>
                <a:t>Extensive Intake Survey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D6E6D55-ECF8-AA4D-913A-503E1102B880}"/>
                </a:ext>
              </a:extLst>
            </p:cNvPr>
            <p:cNvSpPr/>
            <p:nvPr/>
          </p:nvSpPr>
          <p:spPr>
            <a:xfrm>
              <a:off x="2149406" y="1447800"/>
              <a:ext cx="492443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800" b="1" dirty="0">
                  <a:solidFill>
                    <a:srgbClr val="5F7E93"/>
                  </a:solidFill>
                  <a:latin typeface="Palatino Linotype" panose="02040502050505030304" pitchFamily="18" charset="0"/>
                </a:rPr>
                <a:t>1</a:t>
              </a:r>
              <a:endParaRPr lang="en-US" b="1" dirty="0">
                <a:solidFill>
                  <a:srgbClr val="5F7E93"/>
                </a:solidFill>
                <a:latin typeface="Palatino Linotype" panose="02040502050505030304" pitchFamily="18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6693A303-325F-2344-AFA7-D403A44036C6}"/>
              </a:ext>
            </a:extLst>
          </p:cNvPr>
          <p:cNvSpPr txBox="1">
            <a:spLocks/>
          </p:cNvSpPr>
          <p:nvPr/>
        </p:nvSpPr>
        <p:spPr>
          <a:xfrm>
            <a:off x="2641849" y="2439417"/>
            <a:ext cx="3759200" cy="642441"/>
          </a:xfrm>
          <a:prstGeom prst="rect">
            <a:avLst/>
          </a:prstGeom>
          <a:gradFill flip="none" rotWithShape="1">
            <a:gsLst>
              <a:gs pos="0">
                <a:srgbClr val="597B93">
                  <a:tint val="66000"/>
                  <a:satMod val="160000"/>
                </a:srgbClr>
              </a:gs>
              <a:gs pos="50000">
                <a:srgbClr val="597B93">
                  <a:tint val="44500"/>
                  <a:satMod val="160000"/>
                </a:srgbClr>
              </a:gs>
              <a:gs pos="100000">
                <a:srgbClr val="597B93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5F7E93"/>
            </a:solidFill>
          </a:ln>
        </p:spPr>
        <p:txBody>
          <a:bodyPr wrap="square" rtlCol="0" anchor="ctr" anchorCtr="1">
            <a:no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Presentation of Argument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FB6B5A9-6065-4D4C-B8C6-27ADE0C15184}"/>
              </a:ext>
            </a:extLst>
          </p:cNvPr>
          <p:cNvSpPr/>
          <p:nvPr/>
        </p:nvSpPr>
        <p:spPr>
          <a:xfrm>
            <a:off x="2149406" y="2365161"/>
            <a:ext cx="49244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5F7E93"/>
                </a:solidFill>
                <a:latin typeface="Palatino Linotype" panose="02040502050505030304" pitchFamily="18" charset="0"/>
              </a:rPr>
              <a:t>2</a:t>
            </a:r>
            <a:endParaRPr lang="en-US" b="1" dirty="0">
              <a:solidFill>
                <a:srgbClr val="5F7E93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99E8BDB-A2E7-E54E-86DC-4AAA52516F20}"/>
              </a:ext>
            </a:extLst>
          </p:cNvPr>
          <p:cNvSpPr txBox="1">
            <a:spLocks/>
          </p:cNvSpPr>
          <p:nvPr/>
        </p:nvSpPr>
        <p:spPr>
          <a:xfrm>
            <a:off x="2641849" y="3376849"/>
            <a:ext cx="3759200" cy="642441"/>
          </a:xfrm>
          <a:prstGeom prst="rect">
            <a:avLst/>
          </a:prstGeom>
          <a:gradFill flip="none" rotWithShape="1">
            <a:gsLst>
              <a:gs pos="0">
                <a:srgbClr val="597B93">
                  <a:tint val="66000"/>
                  <a:satMod val="160000"/>
                </a:srgbClr>
              </a:gs>
              <a:gs pos="50000">
                <a:srgbClr val="597B93">
                  <a:tint val="44500"/>
                  <a:satMod val="160000"/>
                </a:srgbClr>
              </a:gs>
              <a:gs pos="100000">
                <a:srgbClr val="597B93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5F7E93"/>
            </a:solidFill>
          </a:ln>
        </p:spPr>
        <p:txBody>
          <a:bodyPr wrap="square" rtlCol="0" anchor="ctr" anchorCtr="1">
            <a:no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Short Post-presentation Survey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D9E07A6-91E1-A542-9A67-BD45A1C03B6C}"/>
              </a:ext>
            </a:extLst>
          </p:cNvPr>
          <p:cNvSpPr/>
          <p:nvPr/>
        </p:nvSpPr>
        <p:spPr>
          <a:xfrm>
            <a:off x="2149406" y="3302593"/>
            <a:ext cx="49244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5F7E93"/>
                </a:solidFill>
                <a:latin typeface="Palatino Linotype" panose="02040502050505030304" pitchFamily="18" charset="0"/>
              </a:rPr>
              <a:t>3</a:t>
            </a:r>
            <a:endParaRPr lang="en-US" b="1" dirty="0">
              <a:solidFill>
                <a:srgbClr val="5F7E93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3426DEF-A45F-884A-BD08-0C4AE1FF8025}"/>
              </a:ext>
            </a:extLst>
          </p:cNvPr>
          <p:cNvSpPr txBox="1">
            <a:spLocks/>
          </p:cNvSpPr>
          <p:nvPr/>
        </p:nvSpPr>
        <p:spPr>
          <a:xfrm>
            <a:off x="2641849" y="4315062"/>
            <a:ext cx="3759200" cy="642441"/>
          </a:xfrm>
          <a:prstGeom prst="rect">
            <a:avLst/>
          </a:prstGeom>
          <a:gradFill flip="none" rotWithShape="1">
            <a:gsLst>
              <a:gs pos="0">
                <a:srgbClr val="597B93">
                  <a:tint val="66000"/>
                  <a:satMod val="160000"/>
                </a:srgbClr>
              </a:gs>
              <a:gs pos="50000">
                <a:srgbClr val="597B93">
                  <a:tint val="44500"/>
                  <a:satMod val="160000"/>
                </a:srgbClr>
              </a:gs>
              <a:gs pos="100000">
                <a:srgbClr val="597B93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5F7E93"/>
            </a:solidFill>
          </a:ln>
        </p:spPr>
        <p:txBody>
          <a:bodyPr wrap="square" rtlCol="0" anchor="ctr" anchorCtr="1">
            <a:no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Focus Group Deliberation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C1B97B2-C57F-A641-B2D6-211EC818EAA0}"/>
              </a:ext>
            </a:extLst>
          </p:cNvPr>
          <p:cNvSpPr/>
          <p:nvPr/>
        </p:nvSpPr>
        <p:spPr>
          <a:xfrm>
            <a:off x="2149406" y="4240806"/>
            <a:ext cx="49244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5F7E93"/>
                </a:solidFill>
                <a:latin typeface="Palatino Linotype" panose="02040502050505030304" pitchFamily="18" charset="0"/>
              </a:rPr>
              <a:t>4</a:t>
            </a:r>
            <a:endParaRPr lang="en-US" b="1" dirty="0">
              <a:solidFill>
                <a:srgbClr val="5F7E93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58DB75F-DB6F-7E4B-9EE3-1F3E8C1F9D77}"/>
              </a:ext>
            </a:extLst>
          </p:cNvPr>
          <p:cNvSpPr txBox="1">
            <a:spLocks/>
          </p:cNvSpPr>
          <p:nvPr/>
        </p:nvSpPr>
        <p:spPr>
          <a:xfrm>
            <a:off x="2641849" y="5217119"/>
            <a:ext cx="3759200" cy="642441"/>
          </a:xfrm>
          <a:prstGeom prst="rect">
            <a:avLst/>
          </a:prstGeom>
          <a:gradFill flip="none" rotWithShape="1">
            <a:gsLst>
              <a:gs pos="0">
                <a:srgbClr val="597B93">
                  <a:tint val="66000"/>
                  <a:satMod val="160000"/>
                </a:srgbClr>
              </a:gs>
              <a:gs pos="50000">
                <a:srgbClr val="597B93">
                  <a:tint val="44500"/>
                  <a:satMod val="160000"/>
                </a:srgbClr>
              </a:gs>
              <a:gs pos="100000">
                <a:srgbClr val="597B93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5F7E93"/>
            </a:solidFill>
          </a:ln>
        </p:spPr>
        <p:txBody>
          <a:bodyPr wrap="square" rtlCol="0" anchor="ctr" anchorCtr="1">
            <a:no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Final Survey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30936F6-9233-ED4E-B33D-836A14AD7CAA}"/>
              </a:ext>
            </a:extLst>
          </p:cNvPr>
          <p:cNvSpPr/>
          <p:nvPr/>
        </p:nvSpPr>
        <p:spPr>
          <a:xfrm>
            <a:off x="2149406" y="5142863"/>
            <a:ext cx="49244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5F7E93"/>
                </a:solidFill>
                <a:latin typeface="Palatino Linotype" panose="02040502050505030304" pitchFamily="18" charset="0"/>
              </a:rPr>
              <a:t>5</a:t>
            </a:r>
            <a:endParaRPr lang="en-US" b="1" dirty="0">
              <a:solidFill>
                <a:srgbClr val="5F7E93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26779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35D5E-7C73-8649-94D5-D33CF6BBA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Collect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16231B-9DC5-3E40-B019-DEF82DEF55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Survey Design Considerations</a:t>
            </a:r>
          </a:p>
          <a:p>
            <a:endParaRPr lang="en-US" dirty="0"/>
          </a:p>
          <a:p>
            <a:r>
              <a:rPr lang="en-US" dirty="0"/>
              <a:t>Question Order</a:t>
            </a:r>
          </a:p>
          <a:p>
            <a:endParaRPr lang="en-US" dirty="0"/>
          </a:p>
          <a:p>
            <a:r>
              <a:rPr lang="en-US" dirty="0"/>
              <a:t>Question Wording</a:t>
            </a:r>
          </a:p>
          <a:p>
            <a:pPr lvl="1"/>
            <a:r>
              <a:rPr lang="en-US" dirty="0"/>
              <a:t>Clarity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E9D438D0-550B-E84A-B6DE-7C284D567595}"/>
              </a:ext>
            </a:extLst>
          </p:cNvPr>
          <p:cNvSpPr txBox="1">
            <a:spLocks/>
          </p:cNvSpPr>
          <p:nvPr/>
        </p:nvSpPr>
        <p:spPr>
          <a:xfrm>
            <a:off x="3340100" y="3505201"/>
            <a:ext cx="5270500" cy="2070099"/>
          </a:xfrm>
          <a:prstGeom prst="rect">
            <a:avLst/>
          </a:prstGeom>
          <a:solidFill>
            <a:srgbClr val="FFAE3B">
              <a:alpha val="13725"/>
            </a:srgbClr>
          </a:solidFill>
          <a:ln>
            <a:solidFill>
              <a:srgbClr val="5F7E93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461963" indent="-461963" algn="l" defTabSz="4572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AE3B"/>
              </a:buClr>
              <a:buSzPct val="110000"/>
              <a:buFont typeface="Wingdings" panose="05000000000000000000" pitchFamily="2" charset="2"/>
              <a:buChar char="Ø"/>
              <a:defRPr sz="22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Palatino Linotype"/>
                <a:ea typeface="+mn-ea"/>
                <a:cs typeface="Palatino Linotype"/>
              </a:defRPr>
            </a:lvl1pPr>
            <a:lvl2pPr marL="914400" indent="-454025" algn="l" defTabSz="4572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AE3B"/>
              </a:buClr>
              <a:buSzPct val="120000"/>
              <a:buFont typeface="Arial"/>
              <a:buChar char="•"/>
              <a:defRPr sz="20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Palatino Linotype"/>
                <a:ea typeface="+mn-ea"/>
                <a:cs typeface="Palatino Linotype"/>
              </a:defRPr>
            </a:lvl2pPr>
            <a:lvl3pPr marL="1376363" indent="-465138" algn="l" defTabSz="4572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AE3B"/>
              </a:buClr>
              <a:buSzPct val="60000"/>
              <a:buFont typeface="Wingdings" panose="05000000000000000000" pitchFamily="2" charset="2"/>
              <a:buChar char="q"/>
              <a:defRPr sz="18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Palatino Linotype"/>
                <a:ea typeface="+mn-ea"/>
                <a:cs typeface="Palatino Linotype"/>
              </a:defRPr>
            </a:lvl3pPr>
            <a:lvl4pPr marL="1828800" indent="-455613" algn="l" defTabSz="4572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AE3B"/>
              </a:buClr>
              <a:buFont typeface="Symbol" panose="05050102010706020507" pitchFamily="18" charset="2"/>
              <a:buChar char="*"/>
              <a:defRPr sz="16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Palatino Linotype"/>
                <a:ea typeface="+mn-ea"/>
                <a:cs typeface="Palatino Linotype"/>
              </a:defRPr>
            </a:lvl4pPr>
            <a:lvl5pPr marL="2290763" indent="-463550" algn="l" defTabSz="4572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rgbClr val="FFAE3B"/>
              </a:buClr>
              <a:buFont typeface="Courier New" panose="02070309020205020404" pitchFamily="49" charset="0"/>
              <a:buChar char="o"/>
              <a:defRPr sz="14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Palatino Linotype"/>
                <a:ea typeface="+mn-ea"/>
                <a:cs typeface="Palatino Linotype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endParaRPr lang="en-US" sz="1800" dirty="0"/>
          </a:p>
          <a:p>
            <a:pPr marL="0" indent="0" algn="ctr">
              <a:buFont typeface="Wingdings" panose="05000000000000000000" pitchFamily="2" charset="2"/>
              <a:buNone/>
            </a:pPr>
            <a:r>
              <a:rPr lang="en-US" sz="1800" b="1" dirty="0">
                <a:latin typeface="Palatino Linotype" panose="02040502050505030304" pitchFamily="18" charset="0"/>
              </a:rPr>
              <a:t>Residential location_______________________</a:t>
            </a:r>
          </a:p>
          <a:p>
            <a:pPr marL="0" indent="0" algn="ctr">
              <a:buFont typeface="Wingdings" panose="05000000000000000000" pitchFamily="2" charset="2"/>
              <a:buNone/>
            </a:pPr>
            <a:endParaRPr lang="en-US" sz="1800" b="1" dirty="0">
              <a:latin typeface="Palatino Linotype" panose="02040502050505030304" pitchFamily="18" charset="0"/>
            </a:endParaRPr>
          </a:p>
          <a:p>
            <a:pPr marL="0" indent="0" algn="ctr">
              <a:buFont typeface="Wingdings" panose="05000000000000000000" pitchFamily="2" charset="2"/>
              <a:buNone/>
            </a:pPr>
            <a:r>
              <a:rPr lang="en-US" sz="1800" dirty="0">
                <a:latin typeface="Palatino Linotype" panose="02040502050505030304" pitchFamily="18" charset="0"/>
              </a:rPr>
              <a:t>vs.</a:t>
            </a:r>
          </a:p>
          <a:p>
            <a:pPr marL="0" indent="0" algn="ctr">
              <a:buFont typeface="Wingdings" panose="05000000000000000000" pitchFamily="2" charset="2"/>
              <a:buNone/>
            </a:pPr>
            <a:endParaRPr lang="en-US" sz="1800" b="1" dirty="0">
              <a:latin typeface="Palatino Linotype" panose="02040502050505030304" pitchFamily="18" charset="0"/>
            </a:endParaRPr>
          </a:p>
          <a:p>
            <a:pPr marL="0" indent="0" algn="ctr">
              <a:buFont typeface="Wingdings" panose="05000000000000000000" pitchFamily="2" charset="2"/>
              <a:buNone/>
            </a:pPr>
            <a:r>
              <a:rPr lang="en-US" sz="1800" b="1" dirty="0">
                <a:latin typeface="Palatino Linotype" panose="02040502050505030304" pitchFamily="18" charset="0"/>
              </a:rPr>
              <a:t>In what city or town do you live?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dirty="0"/>
          </a:p>
          <a:p>
            <a:pPr marL="0" indent="0">
              <a:buFont typeface="Wingdings" panose="05000000000000000000" pitchFamily="2" charset="2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3588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35D5E-7C73-8649-94D5-D33CF6BBA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Collect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16231B-9DC5-3E40-B019-DEF82DEF55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Survey Design Considerations</a:t>
            </a:r>
          </a:p>
          <a:p>
            <a:endParaRPr lang="en-US" dirty="0"/>
          </a:p>
          <a:p>
            <a:r>
              <a:rPr lang="en-US" dirty="0"/>
              <a:t>Question Order</a:t>
            </a:r>
          </a:p>
          <a:p>
            <a:endParaRPr lang="en-US" dirty="0"/>
          </a:p>
          <a:p>
            <a:r>
              <a:rPr lang="en-US" dirty="0"/>
              <a:t>Question Wording</a:t>
            </a:r>
          </a:p>
          <a:p>
            <a:pPr lvl="1"/>
            <a:r>
              <a:rPr lang="en-US" dirty="0"/>
              <a:t>Clarity</a:t>
            </a:r>
          </a:p>
          <a:p>
            <a:pPr lvl="1"/>
            <a:r>
              <a:rPr lang="en-US" dirty="0"/>
              <a:t>Leading questions</a:t>
            </a:r>
          </a:p>
          <a:p>
            <a:pPr lvl="1"/>
            <a:endParaRPr lang="en-US" dirty="0"/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E9D438D0-550B-E84A-B6DE-7C284D567595}"/>
              </a:ext>
            </a:extLst>
          </p:cNvPr>
          <p:cNvSpPr txBox="1">
            <a:spLocks/>
          </p:cNvSpPr>
          <p:nvPr/>
        </p:nvSpPr>
        <p:spPr>
          <a:xfrm>
            <a:off x="3538882" y="2207038"/>
            <a:ext cx="5181048" cy="3385379"/>
          </a:xfrm>
          <a:prstGeom prst="rect">
            <a:avLst/>
          </a:prstGeom>
          <a:solidFill>
            <a:srgbClr val="FFAE3B">
              <a:alpha val="13725"/>
            </a:srgbClr>
          </a:solidFill>
          <a:ln>
            <a:solidFill>
              <a:srgbClr val="5F7E93"/>
            </a:solidFill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461963" indent="-461963" algn="l" defTabSz="4572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AE3B"/>
              </a:buClr>
              <a:buSzPct val="110000"/>
              <a:buFont typeface="Wingdings" panose="05000000000000000000" pitchFamily="2" charset="2"/>
              <a:buChar char="Ø"/>
              <a:defRPr sz="22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Palatino Linotype"/>
                <a:ea typeface="+mn-ea"/>
                <a:cs typeface="Palatino Linotype"/>
              </a:defRPr>
            </a:lvl1pPr>
            <a:lvl2pPr marL="914400" indent="-454025" algn="l" defTabSz="4572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AE3B"/>
              </a:buClr>
              <a:buSzPct val="120000"/>
              <a:buFont typeface="Arial"/>
              <a:buChar char="•"/>
              <a:defRPr sz="20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Palatino Linotype"/>
                <a:ea typeface="+mn-ea"/>
                <a:cs typeface="Palatino Linotype"/>
              </a:defRPr>
            </a:lvl2pPr>
            <a:lvl3pPr marL="1376363" indent="-465138" algn="l" defTabSz="4572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AE3B"/>
              </a:buClr>
              <a:buSzPct val="60000"/>
              <a:buFont typeface="Wingdings" panose="05000000000000000000" pitchFamily="2" charset="2"/>
              <a:buChar char="q"/>
              <a:defRPr sz="18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Palatino Linotype"/>
                <a:ea typeface="+mn-ea"/>
                <a:cs typeface="Palatino Linotype"/>
              </a:defRPr>
            </a:lvl3pPr>
            <a:lvl4pPr marL="1828800" indent="-455613" algn="l" defTabSz="4572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AE3B"/>
              </a:buClr>
              <a:buFont typeface="Symbol" panose="05050102010706020507" pitchFamily="18" charset="2"/>
              <a:buChar char="*"/>
              <a:defRPr sz="16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Palatino Linotype"/>
                <a:ea typeface="+mn-ea"/>
                <a:cs typeface="Palatino Linotype"/>
              </a:defRPr>
            </a:lvl4pPr>
            <a:lvl5pPr marL="2290763" indent="-463550" algn="l" defTabSz="4572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rgbClr val="FFAE3B"/>
              </a:buClr>
              <a:buFont typeface="Courier New" panose="02070309020205020404" pitchFamily="49" charset="0"/>
              <a:buChar char="o"/>
              <a:defRPr sz="14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Palatino Linotype"/>
                <a:ea typeface="+mn-ea"/>
                <a:cs typeface="Palatino Linotype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0">
              <a:buNone/>
            </a:pPr>
            <a:r>
              <a:rPr lang="en-US" b="1" dirty="0"/>
              <a:t>Bad Question:</a:t>
            </a:r>
            <a:r>
              <a:rPr lang="en-US" dirty="0"/>
              <a:t> How short was Napoleon?</a:t>
            </a:r>
          </a:p>
          <a:p>
            <a:pPr marL="182563" indent="0">
              <a:buNone/>
            </a:pPr>
            <a:endParaRPr lang="en-US" dirty="0"/>
          </a:p>
          <a:p>
            <a:pPr marL="182563" indent="0">
              <a:buNone/>
            </a:pPr>
            <a:r>
              <a:rPr lang="en-US" sz="1900" dirty="0"/>
              <a:t>The word “short” immediately brings images to the mind of the respondent. If the question is rewritten to be neutral-sounding, it can eliminate the leading bias.</a:t>
            </a:r>
          </a:p>
          <a:p>
            <a:pPr marL="182563" indent="0">
              <a:buNone/>
            </a:pPr>
            <a:endParaRPr lang="en-US" sz="1900" dirty="0"/>
          </a:p>
          <a:p>
            <a:pPr marL="182563" indent="0">
              <a:buNone/>
            </a:pPr>
            <a:r>
              <a:rPr lang="en-US" b="1" dirty="0"/>
              <a:t>Good Question:</a:t>
            </a:r>
            <a:r>
              <a:rPr lang="en-US" dirty="0"/>
              <a:t> How would you describe Napoleon’s height?</a:t>
            </a:r>
          </a:p>
        </p:txBody>
      </p:sp>
    </p:spTree>
    <p:extLst>
      <p:ext uri="{BB962C8B-B14F-4D97-AF65-F5344CB8AC3E}">
        <p14:creationId xmlns:p14="http://schemas.microsoft.com/office/powerpoint/2010/main" val="763201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35D5E-7C73-8649-94D5-D33CF6BBA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Collect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16231B-9DC5-3E40-B019-DEF82DEF55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Survey Design Considerations</a:t>
            </a:r>
          </a:p>
          <a:p>
            <a:endParaRPr lang="en-US" dirty="0"/>
          </a:p>
          <a:p>
            <a:r>
              <a:rPr lang="en-US" dirty="0"/>
              <a:t>Question Order</a:t>
            </a:r>
          </a:p>
          <a:p>
            <a:endParaRPr lang="en-US" dirty="0"/>
          </a:p>
          <a:p>
            <a:r>
              <a:rPr lang="en-US" dirty="0"/>
              <a:t>Question Wording</a:t>
            </a:r>
          </a:p>
          <a:p>
            <a:pPr lvl="1"/>
            <a:r>
              <a:rPr lang="en-US" dirty="0"/>
              <a:t>Clarity</a:t>
            </a:r>
          </a:p>
          <a:p>
            <a:pPr lvl="1"/>
            <a:r>
              <a:rPr lang="en-US" dirty="0"/>
              <a:t>Leading questions</a:t>
            </a:r>
          </a:p>
          <a:p>
            <a:pPr lvl="1"/>
            <a:r>
              <a:rPr lang="en-US" dirty="0"/>
              <a:t>Double-barreled </a:t>
            </a:r>
          </a:p>
          <a:p>
            <a:pPr lvl="1"/>
            <a:r>
              <a:rPr lang="en-US" dirty="0"/>
              <a:t>Questions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E9D438D0-550B-E84A-B6DE-7C284D567595}"/>
              </a:ext>
            </a:extLst>
          </p:cNvPr>
          <p:cNvSpPr txBox="1">
            <a:spLocks/>
          </p:cNvSpPr>
          <p:nvPr/>
        </p:nvSpPr>
        <p:spPr>
          <a:xfrm>
            <a:off x="3419613" y="2101021"/>
            <a:ext cx="5270500" cy="3385379"/>
          </a:xfrm>
          <a:prstGeom prst="rect">
            <a:avLst/>
          </a:prstGeom>
          <a:solidFill>
            <a:srgbClr val="FFAE3B">
              <a:alpha val="13725"/>
            </a:srgbClr>
          </a:solidFill>
          <a:ln>
            <a:solidFill>
              <a:srgbClr val="5F7E93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461963" indent="-461963" algn="l" defTabSz="4572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AE3B"/>
              </a:buClr>
              <a:buSzPct val="110000"/>
              <a:buFont typeface="Wingdings" panose="05000000000000000000" pitchFamily="2" charset="2"/>
              <a:buChar char="Ø"/>
              <a:defRPr sz="22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Palatino Linotype"/>
                <a:ea typeface="+mn-ea"/>
                <a:cs typeface="Palatino Linotype"/>
              </a:defRPr>
            </a:lvl1pPr>
            <a:lvl2pPr marL="914400" indent="-454025" algn="l" defTabSz="4572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AE3B"/>
              </a:buClr>
              <a:buSzPct val="120000"/>
              <a:buFont typeface="Arial"/>
              <a:buChar char="•"/>
              <a:defRPr sz="20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Palatino Linotype"/>
                <a:ea typeface="+mn-ea"/>
                <a:cs typeface="Palatino Linotype"/>
              </a:defRPr>
            </a:lvl2pPr>
            <a:lvl3pPr marL="1376363" indent="-465138" algn="l" defTabSz="4572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AE3B"/>
              </a:buClr>
              <a:buSzPct val="60000"/>
              <a:buFont typeface="Wingdings" panose="05000000000000000000" pitchFamily="2" charset="2"/>
              <a:buChar char="q"/>
              <a:defRPr sz="18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Palatino Linotype"/>
                <a:ea typeface="+mn-ea"/>
                <a:cs typeface="Palatino Linotype"/>
              </a:defRPr>
            </a:lvl3pPr>
            <a:lvl4pPr marL="1828800" indent="-455613" algn="l" defTabSz="4572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AE3B"/>
              </a:buClr>
              <a:buFont typeface="Symbol" panose="05050102010706020507" pitchFamily="18" charset="2"/>
              <a:buChar char="*"/>
              <a:defRPr sz="16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Palatino Linotype"/>
                <a:ea typeface="+mn-ea"/>
                <a:cs typeface="Palatino Linotype"/>
              </a:defRPr>
            </a:lvl4pPr>
            <a:lvl5pPr marL="2290763" indent="-463550" algn="l" defTabSz="4572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rgbClr val="FFAE3B"/>
              </a:buClr>
              <a:buFont typeface="Courier New" panose="02070309020205020404" pitchFamily="49" charset="0"/>
              <a:buChar char="o"/>
              <a:defRPr sz="14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Palatino Linotype"/>
                <a:ea typeface="+mn-ea"/>
                <a:cs typeface="Palatino Linotype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0">
              <a:buNone/>
            </a:pPr>
            <a:r>
              <a:rPr lang="en-US" dirty="0"/>
              <a:t>If a situation like Vietnam were to develop in another part of the world would you support sending U.S. troops?</a:t>
            </a:r>
          </a:p>
          <a:p>
            <a:pPr marL="746125" lvl="1" indent="-288925"/>
            <a:r>
              <a:rPr lang="en-US" dirty="0"/>
              <a:t>18% supported</a:t>
            </a:r>
          </a:p>
          <a:p>
            <a:pPr marL="182563" lvl="1" indent="0"/>
            <a:endParaRPr lang="en-US" dirty="0"/>
          </a:p>
          <a:p>
            <a:pPr marL="182563" indent="0">
              <a:buNone/>
            </a:pPr>
            <a:r>
              <a:rPr lang="en-US" dirty="0"/>
              <a:t>When the phrase “to stop a communist takeover” was added to the end of the question, 33% supported.</a:t>
            </a:r>
          </a:p>
        </p:txBody>
      </p:sp>
    </p:spTree>
    <p:extLst>
      <p:ext uri="{BB962C8B-B14F-4D97-AF65-F5344CB8AC3E}">
        <p14:creationId xmlns:p14="http://schemas.microsoft.com/office/powerpoint/2010/main" val="20856556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35D5E-7C73-8649-94D5-D33CF6BBA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Collect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16231B-9DC5-3E40-B019-DEF82DEF55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Survey Design Considerations</a:t>
            </a:r>
          </a:p>
          <a:p>
            <a:endParaRPr lang="en-US" dirty="0"/>
          </a:p>
          <a:p>
            <a:r>
              <a:rPr lang="en-US" dirty="0"/>
              <a:t>Question Order</a:t>
            </a:r>
          </a:p>
          <a:p>
            <a:endParaRPr lang="en-US" dirty="0"/>
          </a:p>
          <a:p>
            <a:r>
              <a:rPr lang="en-US" dirty="0"/>
              <a:t>Question Wording</a:t>
            </a:r>
          </a:p>
          <a:p>
            <a:pPr lvl="1"/>
            <a:r>
              <a:rPr lang="en-US" dirty="0"/>
              <a:t>Clarity</a:t>
            </a:r>
          </a:p>
          <a:p>
            <a:pPr lvl="1"/>
            <a:r>
              <a:rPr lang="en-US" dirty="0"/>
              <a:t>Leading questions</a:t>
            </a:r>
          </a:p>
          <a:p>
            <a:pPr lvl="1"/>
            <a:r>
              <a:rPr lang="en-US" dirty="0"/>
              <a:t>Double-barreled </a:t>
            </a:r>
          </a:p>
          <a:p>
            <a:pPr lvl="1"/>
            <a:r>
              <a:rPr lang="en-US" dirty="0"/>
              <a:t>Questions</a:t>
            </a:r>
          </a:p>
          <a:p>
            <a:pPr lvl="1"/>
            <a:endParaRPr lang="en-US" dirty="0"/>
          </a:p>
          <a:p>
            <a:r>
              <a:rPr lang="en-US" dirty="0"/>
              <a:t>Two-ways to get good questions</a:t>
            </a:r>
          </a:p>
          <a:p>
            <a:pPr lvl="1"/>
            <a:r>
              <a:rPr lang="en-US" dirty="0"/>
              <a:t>Test the questions on non-participants</a:t>
            </a:r>
          </a:p>
          <a:p>
            <a:pPr lvl="1"/>
            <a:r>
              <a:rPr lang="en-US" dirty="0"/>
              <a:t>Use questions tested by other researchers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4829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64BEE-AB5F-5244-BDE8-A2F511CDD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Collect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CE7301-FA69-AF4A-A4A7-B9858EC887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Focus groups as simulations</a:t>
            </a:r>
          </a:p>
          <a:p>
            <a:endParaRPr lang="en-US" dirty="0"/>
          </a:p>
          <a:p>
            <a:r>
              <a:rPr lang="en-US" dirty="0"/>
              <a:t>Focus group design</a:t>
            </a:r>
          </a:p>
          <a:p>
            <a:pPr lvl="1"/>
            <a:r>
              <a:rPr lang="en-US" dirty="0"/>
              <a:t>Discover themes</a:t>
            </a:r>
          </a:p>
          <a:p>
            <a:pPr lvl="1"/>
            <a:r>
              <a:rPr lang="en-US" dirty="0"/>
              <a:t>Comparative presentations or groups</a:t>
            </a:r>
          </a:p>
          <a:p>
            <a:pPr lvl="1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84A99D-6115-2B4C-85B3-A6E9E1625B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6727" y="3163221"/>
            <a:ext cx="4095725" cy="272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7277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8283E-A74A-8D45-80CC-F330BD474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70A2F-DE93-BC4C-A627-509E6A3D9E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Survey data</a:t>
            </a:r>
          </a:p>
          <a:p>
            <a:pPr lvl="1"/>
            <a:r>
              <a:rPr lang="en-US" dirty="0"/>
              <a:t>Issues: small sample size</a:t>
            </a:r>
          </a:p>
          <a:p>
            <a:pPr lvl="1"/>
            <a:r>
              <a:rPr lang="en-US" dirty="0"/>
              <a:t>Solution: purposive selection of participants to match population characteristics</a:t>
            </a:r>
          </a:p>
          <a:p>
            <a:pPr lvl="2"/>
            <a:r>
              <a:rPr lang="en-US" dirty="0"/>
              <a:t>Look at the strength of associations rather than statistical significance</a:t>
            </a:r>
          </a:p>
          <a:p>
            <a:pPr lvl="1"/>
            <a:endParaRPr lang="en-US" dirty="0"/>
          </a:p>
          <a:p>
            <a:r>
              <a:rPr lang="en-US" dirty="0"/>
              <a:t>Focus group data</a:t>
            </a:r>
          </a:p>
          <a:p>
            <a:pPr lvl="1"/>
            <a:r>
              <a:rPr lang="en-US" dirty="0"/>
              <a:t>Issues: reliability of qualitative data</a:t>
            </a:r>
          </a:p>
          <a:p>
            <a:pPr lvl="1"/>
            <a:r>
              <a:rPr lang="en-US" dirty="0"/>
              <a:t>Solution: systematic analysis of recordings and transcripts</a:t>
            </a:r>
          </a:p>
          <a:p>
            <a:pPr lvl="2"/>
            <a:r>
              <a:rPr lang="en-US" dirty="0"/>
              <a:t>Reliability: repeated thematic coding (multiple analysts)</a:t>
            </a:r>
          </a:p>
          <a:p>
            <a:pPr lvl="2"/>
            <a:r>
              <a:rPr lang="en-US" dirty="0"/>
              <a:t>Systematic analysis of themes: how often do they arise, how many independent participants raise the theme, etc.</a:t>
            </a:r>
          </a:p>
          <a:p>
            <a:endParaRPr lang="en-US" dirty="0"/>
          </a:p>
          <a:p>
            <a:r>
              <a:rPr lang="en-US" dirty="0"/>
              <a:t>Look for connections and explanations</a:t>
            </a:r>
          </a:p>
          <a:p>
            <a:pPr lvl="2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5098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2F330-D719-4C4E-BE97-011CF4968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Predicting Juror Reactions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CFCD0A-93F9-B84C-BF86-594618F409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Supplement your formal data with publicly available data</a:t>
            </a:r>
          </a:p>
          <a:p>
            <a:pPr lvl="1"/>
            <a:r>
              <a:rPr lang="en-US" dirty="0"/>
              <a:t>Social media</a:t>
            </a:r>
          </a:p>
          <a:p>
            <a:pPr lvl="1"/>
            <a:r>
              <a:rPr lang="en-US" dirty="0"/>
              <a:t>Personal websites</a:t>
            </a:r>
          </a:p>
          <a:p>
            <a:pPr lvl="1"/>
            <a:r>
              <a:rPr lang="en-US" dirty="0"/>
              <a:t>Group memberships</a:t>
            </a:r>
          </a:p>
          <a:p>
            <a:pPr lvl="1"/>
            <a:endParaRPr lang="en-US" dirty="0"/>
          </a:p>
          <a:p>
            <a:r>
              <a:rPr lang="en-US" dirty="0"/>
              <a:t>Use to help you understand unexpected patterns in the data</a:t>
            </a:r>
          </a:p>
          <a:p>
            <a:endParaRPr lang="en-US" dirty="0"/>
          </a:p>
          <a:p>
            <a:r>
              <a:rPr lang="en-US" dirty="0"/>
              <a:t>Use to identify membership groups that you didn’t anticipate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6296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2177E-49B3-4F49-8C2E-16521856D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Takeaways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FAC282-1090-8C4C-8379-FDAC75AC3E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Collect and analyze your data in a systematic manner</a:t>
            </a:r>
          </a:p>
          <a:p>
            <a:endParaRPr lang="en-US" dirty="0"/>
          </a:p>
          <a:p>
            <a:r>
              <a:rPr lang="en-US" dirty="0"/>
              <a:t>Best practices:</a:t>
            </a:r>
          </a:p>
          <a:p>
            <a:endParaRPr lang="en-US" dirty="0"/>
          </a:p>
          <a:p>
            <a:pPr lvl="1">
              <a:buFont typeface="+mj-lt"/>
              <a:buAutoNum type="arabicPeriod"/>
            </a:pPr>
            <a:r>
              <a:rPr lang="en-US" dirty="0"/>
              <a:t>Use Census data to select your participants</a:t>
            </a:r>
          </a:p>
          <a:p>
            <a:pPr lvl="1">
              <a:buFont typeface="+mj-lt"/>
              <a:buAutoNum type="arabicPeriod"/>
            </a:pPr>
            <a:endParaRPr lang="en-US" dirty="0"/>
          </a:p>
          <a:p>
            <a:pPr lvl="1">
              <a:buFont typeface="+mj-lt"/>
              <a:buAutoNum type="arabicPeriod"/>
            </a:pPr>
            <a:r>
              <a:rPr lang="en-US" dirty="0"/>
              <a:t>Conduct multiple focus groups</a:t>
            </a:r>
          </a:p>
          <a:p>
            <a:pPr lvl="1">
              <a:buFont typeface="+mj-lt"/>
              <a:buAutoNum type="arabicPeriod"/>
            </a:pPr>
            <a:endParaRPr lang="en-US" dirty="0"/>
          </a:p>
          <a:p>
            <a:pPr lvl="1">
              <a:buFont typeface="+mj-lt"/>
              <a:buAutoNum type="arabicPeriod"/>
            </a:pPr>
            <a:r>
              <a:rPr lang="en-US" dirty="0"/>
              <a:t>Combine quantitative and qualitative data</a:t>
            </a:r>
          </a:p>
          <a:p>
            <a:pPr lvl="1">
              <a:buFont typeface="+mj-lt"/>
              <a:buAutoNum type="arabicPeriod"/>
            </a:pPr>
            <a:endParaRPr lang="en-US" dirty="0"/>
          </a:p>
          <a:p>
            <a:pPr lvl="1">
              <a:buFont typeface="+mj-lt"/>
              <a:buAutoNum type="arabicPeriod"/>
            </a:pPr>
            <a:endParaRPr lang="en-US" dirty="0"/>
          </a:p>
          <a:p>
            <a:pPr lvl="1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0216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Juror Decision Making: The Art &amp; Science (II)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358413"/>
            <a:ext cx="8414327" cy="47677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Cognitive Bias: </a:t>
            </a:r>
          </a:p>
          <a:p>
            <a:pPr lvl="1"/>
            <a:r>
              <a:rPr lang="en-US" dirty="0"/>
              <a:t>Confirmation Bias; </a:t>
            </a:r>
          </a:p>
          <a:p>
            <a:pPr lvl="1"/>
            <a:r>
              <a:rPr lang="en-US" dirty="0"/>
              <a:t>Hindsight Bias; </a:t>
            </a:r>
          </a:p>
          <a:p>
            <a:pPr lvl="1"/>
            <a:r>
              <a:rPr lang="en-US" dirty="0"/>
              <a:t>Self-Serving Bias; </a:t>
            </a:r>
          </a:p>
          <a:p>
            <a:pPr lvl="1"/>
            <a:r>
              <a:rPr lang="en-US" dirty="0"/>
              <a:t>False Consensus Bias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Social Bias / Cultural Norms / Values</a:t>
            </a:r>
          </a:p>
          <a:p>
            <a:endParaRPr lang="en-US" b="1" dirty="0"/>
          </a:p>
          <a:p>
            <a:pPr marL="0" indent="0">
              <a:buNone/>
            </a:pPr>
            <a:r>
              <a:rPr lang="en-US" b="1" dirty="0"/>
              <a:t>Heuristics and Information Process Strategies:</a:t>
            </a:r>
          </a:p>
          <a:p>
            <a:pPr lvl="1"/>
            <a:r>
              <a:rPr lang="en-US" dirty="0"/>
              <a:t>Representativeness</a:t>
            </a:r>
          </a:p>
          <a:p>
            <a:pPr lvl="1"/>
            <a:r>
              <a:rPr lang="en-US" dirty="0"/>
              <a:t>Availability</a:t>
            </a:r>
          </a:p>
          <a:p>
            <a:pPr lvl="1"/>
            <a:r>
              <a:rPr lang="en-US" dirty="0"/>
              <a:t>Anchoring</a:t>
            </a:r>
          </a:p>
          <a:p>
            <a:pPr marL="0" indent="0">
              <a:buNone/>
            </a:pPr>
            <a:r>
              <a:rPr lang="en-US" b="1" dirty="0"/>
              <a:t>  </a:t>
            </a:r>
          </a:p>
          <a:p>
            <a:r>
              <a:rPr lang="en-US" sz="1600" dirty="0"/>
              <a:t>Source: Carol B. Anderson, </a:t>
            </a:r>
            <a:r>
              <a:rPr lang="en-US" sz="1600" i="1" dirty="0"/>
              <a:t>Inside Jurors’ Minds: The Hierarchy of Juror Decision-Making, A Primer on the Psychology of Persuasion </a:t>
            </a:r>
            <a:r>
              <a:rPr lang="en-US" sz="1600" dirty="0"/>
              <a:t>(Nat’l Inst. Trial Advocacy 2012)</a:t>
            </a:r>
          </a:p>
          <a:p>
            <a:endParaRPr lang="en-US" dirty="0"/>
          </a:p>
          <a:p>
            <a:endParaRPr lang="en-US" b="1" dirty="0"/>
          </a:p>
          <a:p>
            <a:endParaRPr lang="en-US" b="1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197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nac\Desktop\OJ\o-j-simpson-trial-book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04800"/>
            <a:ext cx="7973913" cy="5287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Focus Groups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Jo-Ellen </a:t>
            </a:r>
            <a:r>
              <a:rPr lang="en-US" dirty="0" err="1"/>
              <a:t>Dimitrius</a:t>
            </a:r>
            <a:endParaRPr lang="en-US" dirty="0"/>
          </a:p>
          <a:p>
            <a:pPr lvl="1"/>
            <a:r>
              <a:rPr lang="en-US" dirty="0"/>
              <a:t>Jury consultant for the defense.</a:t>
            </a:r>
          </a:p>
          <a:p>
            <a:pPr lvl="1">
              <a:buNone/>
            </a:pPr>
            <a:endParaRPr lang="en-US" dirty="0"/>
          </a:p>
          <a:p>
            <a:r>
              <a:rPr lang="en-US" dirty="0"/>
              <a:t>Donald Vinson, Ph.D</a:t>
            </a:r>
          </a:p>
          <a:p>
            <a:pPr lvl="1"/>
            <a:r>
              <a:rPr lang="en-US" dirty="0"/>
              <a:t>Jury consultant for the prosecution</a:t>
            </a:r>
          </a:p>
          <a:p>
            <a:pPr lvl="1"/>
            <a:endParaRPr lang="en-US" dirty="0"/>
          </a:p>
        </p:txBody>
      </p:sp>
      <p:pic>
        <p:nvPicPr>
          <p:cNvPr id="2050" name="Picture 2" descr="C:\Users\nac\Desktop\OJ\JO Elle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581400"/>
            <a:ext cx="3733801" cy="2100960"/>
          </a:xfrm>
          <a:prstGeom prst="rect">
            <a:avLst/>
          </a:prstGeom>
          <a:noFill/>
        </p:spPr>
      </p:pic>
      <p:pic>
        <p:nvPicPr>
          <p:cNvPr id="6" name="Picture 2" descr="C:\Users\nac\Desktop\OJ\Don Vins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3124200"/>
            <a:ext cx="2659380" cy="26593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Focus Groups</a:t>
            </a:r>
          </a:p>
        </p:txBody>
      </p:sp>
      <p:pic>
        <p:nvPicPr>
          <p:cNvPr id="4" name="Content Placeholder 3" descr="C:\Users\nac\Desktop\OJ\marcia_clark_christopher_darde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2819400"/>
            <a:ext cx="4419600" cy="3214595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57200" y="1524000"/>
            <a:ext cx="8001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latin typeface="Palatino Linotype" pitchFamily="18" charset="0"/>
              </a:rPr>
              <a:t>Ideal juror:</a:t>
            </a:r>
          </a:p>
          <a:p>
            <a:pPr lvl="1"/>
            <a:r>
              <a:rPr lang="en-US" sz="2200" dirty="0">
                <a:latin typeface="Palatino Linotype" pitchFamily="18" charset="0"/>
              </a:rPr>
              <a:t>“a female African-American with high school education or less.”</a:t>
            </a:r>
          </a:p>
        </p:txBody>
      </p:sp>
      <p:pic>
        <p:nvPicPr>
          <p:cNvPr id="7170" name="Picture 2" descr="C:\Users\nac\Desktop\OJ\Johnni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43" y="2743200"/>
            <a:ext cx="4467657" cy="32626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Focus Groups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:\Users\nac\Desktop\OJ\Jury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143000"/>
            <a:ext cx="8382000" cy="50673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nac\Desktop\OJ\OJNG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304800"/>
            <a:ext cx="7238999" cy="586842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Wrong Reasons For Not Doing a Focus Group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Focus groups are too expensive.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 have tried many cases in this jurisdiction. The juries love me!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 have been doing this for years.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My cases always settle.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 know my case better than anyone.</a:t>
            </a:r>
          </a:p>
          <a:p>
            <a:endParaRPr lang="en-US" dirty="0"/>
          </a:p>
          <a:p>
            <a:r>
              <a:rPr lang="en-US" dirty="0"/>
              <a:t>Thinking that certain evidence will never come in.</a:t>
            </a:r>
          </a:p>
          <a:p>
            <a:endParaRPr lang="en-US" dirty="0"/>
          </a:p>
          <a:p>
            <a:r>
              <a:rPr lang="en-US" dirty="0"/>
              <a:t>My experts have us covered.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393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Juror Decision Making: The Art &amp; Science (III)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1358413"/>
            <a:ext cx="8490527" cy="47677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Devine’s Integrative Multi-Level Theory of Jury Decision Making</a:t>
            </a:r>
          </a:p>
          <a:p>
            <a:pPr lvl="1"/>
            <a:r>
              <a:rPr lang="en-US" sz="1800" b="1" dirty="0"/>
              <a:t>“Individual Differences Matter”</a:t>
            </a:r>
          </a:p>
          <a:p>
            <a:pPr lvl="1"/>
            <a:r>
              <a:rPr lang="en-US" sz="1800" b="1" dirty="0"/>
              <a:t>“Jurors Use Relevant Information Regardless of Its Source”</a:t>
            </a:r>
          </a:p>
          <a:p>
            <a:pPr lvl="1"/>
            <a:r>
              <a:rPr lang="en-US" sz="1800" b="1" dirty="0"/>
              <a:t>“Jurors Do Not Keep Things Separate”</a:t>
            </a:r>
          </a:p>
          <a:p>
            <a:pPr lvl="1"/>
            <a:r>
              <a:rPr lang="en-US" sz="1800" b="1" dirty="0"/>
              <a:t>“Jurors Create Stories”</a:t>
            </a:r>
          </a:p>
          <a:p>
            <a:pPr lvl="1"/>
            <a:r>
              <a:rPr lang="en-US" sz="1800" b="1" dirty="0"/>
              <a:t>“Deliberation Is Not a Democracy”</a:t>
            </a:r>
          </a:p>
          <a:p>
            <a:pPr lvl="1"/>
            <a:r>
              <a:rPr lang="en-US" sz="1800" b="1" dirty="0"/>
              <a:t>“Majority Factions Are Usually Successful”</a:t>
            </a:r>
          </a:p>
          <a:p>
            <a:pPr lvl="1"/>
            <a:r>
              <a:rPr lang="en-US" sz="1800" b="1" dirty="0"/>
              <a:t>“Local Majorities Can Be Important”</a:t>
            </a:r>
          </a:p>
          <a:p>
            <a:pPr lvl="1"/>
            <a:endParaRPr lang="en-US" sz="1800" dirty="0"/>
          </a:p>
          <a:p>
            <a:pPr marL="0" indent="0">
              <a:buNone/>
            </a:pPr>
            <a:r>
              <a:rPr lang="en-US" dirty="0"/>
              <a:t>Individual – “Director’s Cut Model”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Collective – “Story Sampling Model”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What can be done prior to trial to predict processing and responsiveness to facts, arguments, and themes?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306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7220D-C149-2846-95F3-6E70EA0CF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Science Approach to Analyzing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840A-F1C3-D641-94BB-F3181BEF7B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every question we have about society we want to use data to understand patterns and anomalies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Primary goal is to use rigorous and systematic methods of data collection and analysis.</a:t>
            </a:r>
          </a:p>
          <a:p>
            <a:endParaRPr lang="en-US" dirty="0"/>
          </a:p>
          <a:p>
            <a:pPr lvl="1"/>
            <a:r>
              <a:rPr lang="en-US" dirty="0"/>
              <a:t>Get creative about what you consider as data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My preference: mixed methods</a:t>
            </a:r>
          </a:p>
          <a:p>
            <a:pPr lvl="1"/>
            <a:r>
              <a:rPr lang="en-US" dirty="0"/>
              <a:t>Multiple types of data</a:t>
            </a:r>
          </a:p>
          <a:p>
            <a:pPr lvl="1"/>
            <a:r>
              <a:rPr lang="en-US" dirty="0"/>
              <a:t>Triangulate the issues</a:t>
            </a:r>
          </a:p>
        </p:txBody>
      </p:sp>
    </p:spTree>
    <p:extLst>
      <p:ext uri="{BB962C8B-B14F-4D97-AF65-F5344CB8AC3E}">
        <p14:creationId xmlns:p14="http://schemas.microsoft.com/office/powerpoint/2010/main" val="35202889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C96AC-3B7F-6B41-8D69-DCF6B43C6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Preparing for Trial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BB3D88-9EC9-6E49-B41F-77BE7825E7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Using data effectively for</a:t>
            </a:r>
          </a:p>
          <a:p>
            <a:pPr lvl="1"/>
            <a:r>
              <a:rPr lang="en-US" dirty="0"/>
              <a:t>Jury selection</a:t>
            </a:r>
          </a:p>
          <a:p>
            <a:pPr lvl="1"/>
            <a:r>
              <a:rPr lang="en-US" dirty="0"/>
              <a:t>Preparing arguments</a:t>
            </a:r>
          </a:p>
          <a:p>
            <a:pPr lvl="1"/>
            <a:endParaRPr lang="en-US" dirty="0"/>
          </a:p>
          <a:p>
            <a:r>
              <a:rPr lang="en-US" dirty="0"/>
              <a:t>Two sides of the same issue: is there a pattern to how jurors respond to arguments</a:t>
            </a:r>
          </a:p>
          <a:p>
            <a:pPr lvl="1"/>
            <a:r>
              <a:rPr lang="en-US" dirty="0"/>
              <a:t>Do groups of people cluster together in their responses</a:t>
            </a:r>
          </a:p>
          <a:p>
            <a:pPr lvl="1"/>
            <a:r>
              <a:rPr lang="en-US" dirty="0"/>
              <a:t>If groups cluster together, why?</a:t>
            </a:r>
          </a:p>
          <a:p>
            <a:pPr lvl="2"/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C815E3-6B5C-994E-8D00-D01012E4AA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719" y="2557669"/>
            <a:ext cx="6351407" cy="346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8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A14FF-FF5C-5E4B-AB5B-4054E4524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Science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3BF1FF-D247-5542-B803-144557DA48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Previously collected data: social surveys</a:t>
            </a:r>
          </a:p>
          <a:p>
            <a:endParaRPr lang="en-US" dirty="0"/>
          </a:p>
          <a:p>
            <a:pPr lvl="1"/>
            <a:r>
              <a:rPr lang="en-US" dirty="0"/>
              <a:t>Demographic associations with relevant issues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Sources: Gallup Polls, Pew Research, General Social Survey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8021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A14FF-FF5C-5E4B-AB5B-4054E4524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Science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3BF1FF-D247-5542-B803-144557DA48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Previously collected data: social surveys</a:t>
            </a:r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BE43B5-1730-C044-9780-03E871E08E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757" y="1849899"/>
            <a:ext cx="7447722" cy="4089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8468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A14FF-FF5C-5E4B-AB5B-4054E4524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Science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3BF1FF-D247-5542-B803-144557DA48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Previously collected data: social surveys</a:t>
            </a:r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BE43B5-1730-C044-9780-03E871E08E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757" y="1849899"/>
            <a:ext cx="7447722" cy="40896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C8AEB6-C3B0-DB4F-962A-3E81795E83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37" t="26270" r="4203" b="7532"/>
          <a:stretch/>
        </p:blipFill>
        <p:spPr>
          <a:xfrm>
            <a:off x="636105" y="1849899"/>
            <a:ext cx="7876409" cy="416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650193"/>
      </p:ext>
    </p:extLst>
  </p:cSld>
  <p:clrMapOvr>
    <a:masterClrMapping/>
  </p:clrMapOvr>
</p:sld>
</file>

<file path=ppt/theme/theme1.xml><?xml version="1.0" encoding="utf-8"?>
<a:theme xmlns:a="http://schemas.openxmlformats.org/drawingml/2006/main" name="SCM Mas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CM Master" id="{91F38664-8C5E-4237-8DC7-88680BE52D5D}" vid="{51388842-BDD4-45C6-BABD-3E6AAAD6DCF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9263</TotalTime>
  <Words>1277</Words>
  <Application>Microsoft Office PowerPoint</Application>
  <PresentationFormat>On-screen Show (4:3)</PresentationFormat>
  <Paragraphs>311</Paragraphs>
  <Slides>35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Arial</vt:lpstr>
      <vt:lpstr>Calibri</vt:lpstr>
      <vt:lpstr>Courier New</vt:lpstr>
      <vt:lpstr>Palatino Linotype</vt:lpstr>
      <vt:lpstr>Symbol</vt:lpstr>
      <vt:lpstr>Wingdings</vt:lpstr>
      <vt:lpstr>SCM Master</vt:lpstr>
      <vt:lpstr>Preparing for the Verdict:  Pre-Trial Research and Focus Groups</vt:lpstr>
      <vt:lpstr>Juror Decision Making: The Art &amp; Science (I)</vt:lpstr>
      <vt:lpstr>Juror Decision Making: The Art &amp; Science (II)</vt:lpstr>
      <vt:lpstr>Juror Decision Making: The Art &amp; Science (III)</vt:lpstr>
      <vt:lpstr>Social Science Approach to Analyzing Data</vt:lpstr>
      <vt:lpstr>Preparing for Trial</vt:lpstr>
      <vt:lpstr>Social Science Research</vt:lpstr>
      <vt:lpstr>Social Science Research</vt:lpstr>
      <vt:lpstr>Social Science Research</vt:lpstr>
      <vt:lpstr>Social Science Research</vt:lpstr>
      <vt:lpstr>Social Science Research</vt:lpstr>
      <vt:lpstr>Social Science Research</vt:lpstr>
      <vt:lpstr>Social Science Research</vt:lpstr>
      <vt:lpstr>Social Science Research</vt:lpstr>
      <vt:lpstr>Social Science Research</vt:lpstr>
      <vt:lpstr>Social Science Research</vt:lpstr>
      <vt:lpstr>Selecting surrogate jurors</vt:lpstr>
      <vt:lpstr>Selecting surrogate jurors</vt:lpstr>
      <vt:lpstr>Selecting surrogate jurors</vt:lpstr>
      <vt:lpstr>Selecting surrogate jurors</vt:lpstr>
      <vt:lpstr>Collect Data</vt:lpstr>
      <vt:lpstr>Collect Data</vt:lpstr>
      <vt:lpstr>Collect Data</vt:lpstr>
      <vt:lpstr>Collect Data</vt:lpstr>
      <vt:lpstr>Collect Data</vt:lpstr>
      <vt:lpstr>Collect data</vt:lpstr>
      <vt:lpstr>Data analysis</vt:lpstr>
      <vt:lpstr>Predicting Juror Reactions</vt:lpstr>
      <vt:lpstr>Main Takeaways</vt:lpstr>
      <vt:lpstr>PowerPoint Presentation</vt:lpstr>
      <vt:lpstr>Focus Groups</vt:lpstr>
      <vt:lpstr>Focus Groups</vt:lpstr>
      <vt:lpstr>Focus Groups</vt:lpstr>
      <vt:lpstr>PowerPoint Presentation</vt:lpstr>
      <vt:lpstr>Wrong Reasons For Not Doing a Focus Group</vt:lpstr>
    </vt:vector>
  </TitlesOfParts>
  <Company>Snow Christensen &amp; Martineau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Test Your Case Before Trial Using Mock Trials and Focus Groups</dc:title>
  <dc:creator>nac</dc:creator>
  <cp:lastModifiedBy>Michelle Barrus</cp:lastModifiedBy>
  <cp:revision>46</cp:revision>
  <dcterms:created xsi:type="dcterms:W3CDTF">2016-06-30T22:02:02Z</dcterms:created>
  <dcterms:modified xsi:type="dcterms:W3CDTF">2019-05-07T16:16:54Z</dcterms:modified>
</cp:coreProperties>
</file>