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0" r:id="rId19"/>
    <p:sldId id="273" r:id="rId20"/>
    <p:sldId id="281" r:id="rId21"/>
    <p:sldId id="282" r:id="rId22"/>
    <p:sldId id="283" r:id="rId23"/>
    <p:sldId id="275" r:id="rId24"/>
    <p:sldId id="276" r:id="rId25"/>
    <p:sldId id="277" r:id="rId26"/>
    <p:sldId id="278" r:id="rId27"/>
    <p:sldId id="279" r:id="rId28"/>
    <p:sldId id="312" r:id="rId29"/>
    <p:sldId id="284" r:id="rId30"/>
    <p:sldId id="285" r:id="rId31"/>
    <p:sldId id="286" r:id="rId32"/>
    <p:sldId id="288" r:id="rId33"/>
    <p:sldId id="296" r:id="rId34"/>
    <p:sldId id="289" r:id="rId35"/>
    <p:sldId id="300" r:id="rId36"/>
    <p:sldId id="290" r:id="rId37"/>
    <p:sldId id="287" r:id="rId38"/>
    <p:sldId id="291" r:id="rId39"/>
    <p:sldId id="294" r:id="rId40"/>
    <p:sldId id="297" r:id="rId41"/>
    <p:sldId id="299" r:id="rId42"/>
    <p:sldId id="301" r:id="rId43"/>
    <p:sldId id="302" r:id="rId44"/>
    <p:sldId id="303" r:id="rId45"/>
    <p:sldId id="304" r:id="rId46"/>
    <p:sldId id="305" r:id="rId47"/>
    <p:sldId id="306" r:id="rId48"/>
    <p:sldId id="307" r:id="rId49"/>
    <p:sldId id="308" r:id="rId50"/>
    <p:sldId id="295" r:id="rId51"/>
    <p:sldId id="314" r:id="rId52"/>
    <p:sldId id="293" r:id="rId53"/>
    <p:sldId id="309" r:id="rId54"/>
    <p:sldId id="310" r:id="rId55"/>
    <p:sldId id="311"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708"/>
  </p:normalViewPr>
  <p:slideViewPr>
    <p:cSldViewPr snapToGrid="0" snapToObjects="1">
      <p:cViewPr varScale="1">
        <p:scale>
          <a:sx n="107" d="100"/>
          <a:sy n="107" d="100"/>
        </p:scale>
        <p:origin x="200" y="14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5/2/19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5/2/19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5/2/19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5/2/19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5/2/19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5/2/19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jle.aals.org/cgi/viewcontent.cgi?article=1370&amp;context=home" TargetMode="External"/><Relationship Id="rId2" Type="http://schemas.openxmlformats.org/officeDocument/2006/relationships/hyperlink" Target="https://jle.aals.org/home/vol66/iss1/13/"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journals.lww.com/journaladdictionmedicine/Fulltext/2016/02000/The_Prevalence_of_Substance_Use_and_Other_Mental.8.asp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s://www.americanbar.org/groups/lawyer_assistance/resources/" TargetMode="External"/><Relationship Id="rId2" Type="http://schemas.openxmlformats.org/officeDocument/2006/relationships/hyperlink" Target="https://www.americanbar.org/groups/lawyer_assist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www.americanbar.org/groups/lawyer_assistance/research/"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hyperlink" Target="https://www.utahbar.org/member-services/lawyershelpinglawyers/" TargetMode="External"/><Relationship Id="rId2" Type="http://schemas.openxmlformats.org/officeDocument/2006/relationships/hyperlink" Target="mailto:admin@lawyershelpinglawyers.org"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www.blomquisthale.com/" TargetMode="External"/><Relationship Id="rId2" Type="http://schemas.openxmlformats.org/officeDocument/2006/relationships/hyperlink" Target="mailto:info@blomquisthale.com"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94402-E4D6-9841-AAD2-3DD2E21EB010}"/>
              </a:ext>
            </a:extLst>
          </p:cNvPr>
          <p:cNvSpPr>
            <a:spLocks noGrp="1"/>
          </p:cNvSpPr>
          <p:nvPr>
            <p:ph type="ctrTitle"/>
          </p:nvPr>
        </p:nvSpPr>
        <p:spPr/>
        <p:txBody>
          <a:bodyPr/>
          <a:lstStyle/>
          <a:p>
            <a:r>
              <a:rPr lang="en-US" dirty="0"/>
              <a:t>Highlights from  Recent Ethics Cases – With a Special Emphasis on Civility</a:t>
            </a:r>
          </a:p>
        </p:txBody>
      </p:sp>
      <p:sp>
        <p:nvSpPr>
          <p:cNvPr id="3" name="Subtitle 2">
            <a:extLst>
              <a:ext uri="{FF2B5EF4-FFF2-40B4-BE49-F238E27FC236}">
                <a16:creationId xmlns:a16="http://schemas.microsoft.com/office/drawing/2014/main" id="{DA76B492-388E-9042-8E99-09591DA7D3A9}"/>
              </a:ext>
            </a:extLst>
          </p:cNvPr>
          <p:cNvSpPr>
            <a:spLocks noGrp="1"/>
          </p:cNvSpPr>
          <p:nvPr>
            <p:ph type="subTitle" idx="1"/>
          </p:nvPr>
        </p:nvSpPr>
        <p:spPr/>
        <p:txBody>
          <a:bodyPr>
            <a:normAutofit lnSpcReduction="10000"/>
          </a:bodyPr>
          <a:lstStyle/>
          <a:p>
            <a:r>
              <a:rPr lang="en-US" dirty="0"/>
              <a:t>Prof. Linda F. Smith, U of Utah SJ Quinney College of Law</a:t>
            </a:r>
          </a:p>
          <a:p>
            <a:endParaRPr lang="en-US" dirty="0"/>
          </a:p>
        </p:txBody>
      </p:sp>
    </p:spTree>
    <p:extLst>
      <p:ext uri="{BB962C8B-B14F-4D97-AF65-F5344CB8AC3E}">
        <p14:creationId xmlns:p14="http://schemas.microsoft.com/office/powerpoint/2010/main" val="93634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78D9E-E7FC-D944-AA62-9AE7E4516A13}"/>
              </a:ext>
            </a:extLst>
          </p:cNvPr>
          <p:cNvSpPr>
            <a:spLocks noGrp="1"/>
          </p:cNvSpPr>
          <p:nvPr>
            <p:ph type="title"/>
          </p:nvPr>
        </p:nvSpPr>
        <p:spPr/>
        <p:txBody>
          <a:bodyPr/>
          <a:lstStyle/>
          <a:p>
            <a:r>
              <a:rPr lang="en-US" dirty="0"/>
              <a:t>Ciardi cont.</a:t>
            </a:r>
          </a:p>
        </p:txBody>
      </p:sp>
      <p:sp>
        <p:nvSpPr>
          <p:cNvPr id="3" name="Content Placeholder 2">
            <a:extLst>
              <a:ext uri="{FF2B5EF4-FFF2-40B4-BE49-F238E27FC236}">
                <a16:creationId xmlns:a16="http://schemas.microsoft.com/office/drawing/2014/main" id="{266689EB-103A-1D49-BD1F-03590B0A44D1}"/>
              </a:ext>
            </a:extLst>
          </p:cNvPr>
          <p:cNvSpPr>
            <a:spLocks noGrp="1"/>
          </p:cNvSpPr>
          <p:nvPr>
            <p:ph idx="1"/>
          </p:nvPr>
        </p:nvSpPr>
        <p:spPr/>
        <p:txBody>
          <a:bodyPr/>
          <a:lstStyle/>
          <a:p>
            <a:r>
              <a:rPr lang="en-US" dirty="0"/>
              <a:t>Mr. Ciardi was cited for disorderly conduct and refusing a lawful order. He entered an </a:t>
            </a:r>
            <a:r>
              <a:rPr lang="en-US" i="1" dirty="0"/>
              <a:t>Alford</a:t>
            </a:r>
            <a:r>
              <a:rPr lang="en-US" dirty="0"/>
              <a:t> plea to the disorderly conduct charge after the prosecutor reduced it to an infraction.</a:t>
            </a:r>
          </a:p>
          <a:p>
            <a:r>
              <a:rPr lang="en-US" dirty="0"/>
              <a:t>Suspended for two years for violation of Rule 3.5(d) – conduct intended to disrupt a tribunal -- and Rule 8.4(d) – conduct prejudicial to the administration of justice</a:t>
            </a:r>
          </a:p>
        </p:txBody>
      </p:sp>
    </p:spTree>
    <p:extLst>
      <p:ext uri="{BB962C8B-B14F-4D97-AF65-F5344CB8AC3E}">
        <p14:creationId xmlns:p14="http://schemas.microsoft.com/office/powerpoint/2010/main" val="2659427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2BDC1-9E01-564D-8E81-3075984EA75C}"/>
              </a:ext>
            </a:extLst>
          </p:cNvPr>
          <p:cNvSpPr>
            <a:spLocks noGrp="1"/>
          </p:cNvSpPr>
          <p:nvPr>
            <p:ph type="title"/>
          </p:nvPr>
        </p:nvSpPr>
        <p:spPr/>
        <p:txBody>
          <a:bodyPr/>
          <a:lstStyle/>
          <a:p>
            <a:r>
              <a:rPr lang="en-US" dirty="0"/>
              <a:t>Ciardi – the discipline case</a:t>
            </a:r>
          </a:p>
        </p:txBody>
      </p:sp>
      <p:sp>
        <p:nvSpPr>
          <p:cNvPr id="3" name="Content Placeholder 2">
            <a:extLst>
              <a:ext uri="{FF2B5EF4-FFF2-40B4-BE49-F238E27FC236}">
                <a16:creationId xmlns:a16="http://schemas.microsoft.com/office/drawing/2014/main" id="{714475CD-4A3D-D84A-91E0-A9D16AF3CD18}"/>
              </a:ext>
            </a:extLst>
          </p:cNvPr>
          <p:cNvSpPr>
            <a:spLocks noGrp="1"/>
          </p:cNvSpPr>
          <p:nvPr>
            <p:ph idx="1"/>
          </p:nvPr>
        </p:nvSpPr>
        <p:spPr/>
        <p:txBody>
          <a:bodyPr/>
          <a:lstStyle/>
          <a:p>
            <a:r>
              <a:rPr lang="en-US" dirty="0"/>
              <a:t>“In addition to his actions at the courthouse in June of 2011, and his statements at the Screening Panel hearing in 2012, </a:t>
            </a:r>
            <a:r>
              <a:rPr lang="en-US" i="1" dirty="0"/>
              <a:t>Mr. Ciardi has filed</a:t>
            </a:r>
            <a:r>
              <a:rPr lang="en-US" dirty="0"/>
              <a:t> </a:t>
            </a:r>
            <a:r>
              <a:rPr lang="en-US" i="1" dirty="0"/>
              <a:t>numerous pleadings that are replete with derogatory comments about judges and the court system in Utah</a:t>
            </a:r>
            <a:r>
              <a:rPr lang="en-US" dirty="0"/>
              <a:t>.” (Emphasis added). The discussion of those pleadings before the district court is fairly extensive (and, by the way, not inaccurate). The other aggravating factors listed include not only Mr. Ciardi's lengthy experience in the practice of law and his refusal to acknowledge the wrongful nature of his misconduct, but also his “obstructionist” behavior at the screening panel hearing.</a:t>
            </a:r>
          </a:p>
          <a:p>
            <a:endParaRPr lang="en-US" dirty="0"/>
          </a:p>
        </p:txBody>
      </p:sp>
    </p:spTree>
    <p:extLst>
      <p:ext uri="{BB962C8B-B14F-4D97-AF65-F5344CB8AC3E}">
        <p14:creationId xmlns:p14="http://schemas.microsoft.com/office/powerpoint/2010/main" val="4248058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B2954-1183-D740-A0DA-045995C2FA5A}"/>
              </a:ext>
            </a:extLst>
          </p:cNvPr>
          <p:cNvSpPr>
            <a:spLocks noGrp="1"/>
          </p:cNvSpPr>
          <p:nvPr>
            <p:ph type="title"/>
          </p:nvPr>
        </p:nvSpPr>
        <p:spPr/>
        <p:txBody>
          <a:bodyPr/>
          <a:lstStyle/>
          <a:p>
            <a:r>
              <a:rPr lang="en-US" dirty="0"/>
              <a:t>Ciardi – the discipline case cont.</a:t>
            </a:r>
          </a:p>
        </p:txBody>
      </p:sp>
      <p:sp>
        <p:nvSpPr>
          <p:cNvPr id="3" name="Content Placeholder 2">
            <a:extLst>
              <a:ext uri="{FF2B5EF4-FFF2-40B4-BE49-F238E27FC236}">
                <a16:creationId xmlns:a16="http://schemas.microsoft.com/office/drawing/2014/main" id="{B2DC30B5-F9E3-6B4B-A125-91B2FA445F4C}"/>
              </a:ext>
            </a:extLst>
          </p:cNvPr>
          <p:cNvSpPr>
            <a:spLocks noGrp="1"/>
          </p:cNvSpPr>
          <p:nvPr>
            <p:ph idx="1"/>
          </p:nvPr>
        </p:nvSpPr>
        <p:spPr/>
        <p:txBody>
          <a:bodyPr/>
          <a:lstStyle/>
          <a:p>
            <a:r>
              <a:rPr lang="en-US" dirty="0"/>
              <a:t>The problem lies with the fact that statements made in Mr. Ciardi's pleadings in the litigation before the district court (and they are extensive and often very offensive) have never been charged as misconduct, and his behavior and statements at the hearing are already part of the course of conduct being sanctioned, and therefore not properly treated as aggravating factors </a:t>
            </a:r>
          </a:p>
          <a:p>
            <a:r>
              <a:rPr lang="en-US" dirty="0"/>
              <a:t>We note that in so holding, we do not take the view that there should be no consequences for Mr. Ciardi's reckless and offensive allegations of bias, discrimination, and incompetence of Utah judges and Utah courts contained in his pleadings before the district court and this court. Should the OPC deem it advisable, these actions would certainly warrant investigation.</a:t>
            </a:r>
          </a:p>
          <a:p>
            <a:endParaRPr lang="en-US" dirty="0"/>
          </a:p>
        </p:txBody>
      </p:sp>
    </p:spTree>
    <p:extLst>
      <p:ext uri="{BB962C8B-B14F-4D97-AF65-F5344CB8AC3E}">
        <p14:creationId xmlns:p14="http://schemas.microsoft.com/office/powerpoint/2010/main" val="3277581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15C29-B036-C049-8E46-27716C5AC87C}"/>
              </a:ext>
            </a:extLst>
          </p:cNvPr>
          <p:cNvSpPr>
            <a:spLocks noGrp="1"/>
          </p:cNvSpPr>
          <p:nvPr>
            <p:ph type="title"/>
          </p:nvPr>
        </p:nvSpPr>
        <p:spPr/>
        <p:txBody>
          <a:bodyPr/>
          <a:lstStyle/>
          <a:p>
            <a:r>
              <a:rPr lang="en-US" dirty="0"/>
              <a:t>What is going on with this behavior?!?</a:t>
            </a:r>
          </a:p>
        </p:txBody>
      </p:sp>
      <p:sp>
        <p:nvSpPr>
          <p:cNvPr id="3" name="Text Placeholder 2">
            <a:extLst>
              <a:ext uri="{FF2B5EF4-FFF2-40B4-BE49-F238E27FC236}">
                <a16:creationId xmlns:a16="http://schemas.microsoft.com/office/drawing/2014/main" id="{2EC98191-FF8A-374F-9D3A-B4772887C723}"/>
              </a:ext>
            </a:extLst>
          </p:cNvPr>
          <p:cNvSpPr>
            <a:spLocks noGrp="1"/>
          </p:cNvSpPr>
          <p:nvPr>
            <p:ph type="body" idx="1"/>
          </p:nvPr>
        </p:nvSpPr>
        <p:spPr/>
        <p:txBody>
          <a:bodyPr/>
          <a:lstStyle/>
          <a:p>
            <a:r>
              <a:rPr lang="en-US" dirty="0"/>
              <a:t>First, some other cases of uncivil litigation:</a:t>
            </a:r>
          </a:p>
        </p:txBody>
      </p:sp>
    </p:spTree>
    <p:extLst>
      <p:ext uri="{BB962C8B-B14F-4D97-AF65-F5344CB8AC3E}">
        <p14:creationId xmlns:p14="http://schemas.microsoft.com/office/powerpoint/2010/main" val="3124889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360AE-6660-3243-BC20-31D6A0AC8A41}"/>
              </a:ext>
            </a:extLst>
          </p:cNvPr>
          <p:cNvSpPr>
            <a:spLocks noGrp="1"/>
          </p:cNvSpPr>
          <p:nvPr>
            <p:ph type="title"/>
          </p:nvPr>
        </p:nvSpPr>
        <p:spPr/>
        <p:txBody>
          <a:bodyPr/>
          <a:lstStyle/>
          <a:p>
            <a:r>
              <a:rPr lang="en-US" dirty="0"/>
              <a:t>Gilbert v. Utah State Bar</a:t>
            </a:r>
          </a:p>
        </p:txBody>
      </p:sp>
      <p:sp>
        <p:nvSpPr>
          <p:cNvPr id="3" name="Content Placeholder 2">
            <a:extLst>
              <a:ext uri="{FF2B5EF4-FFF2-40B4-BE49-F238E27FC236}">
                <a16:creationId xmlns:a16="http://schemas.microsoft.com/office/drawing/2014/main" id="{4E512A06-0D21-F040-9112-A0615BC544FD}"/>
              </a:ext>
            </a:extLst>
          </p:cNvPr>
          <p:cNvSpPr>
            <a:spLocks noGrp="1"/>
          </p:cNvSpPr>
          <p:nvPr>
            <p:ph idx="1"/>
          </p:nvPr>
        </p:nvSpPr>
        <p:spPr/>
        <p:txBody>
          <a:bodyPr/>
          <a:lstStyle/>
          <a:p>
            <a:r>
              <a:rPr lang="en-US" dirty="0"/>
              <a:t>379 P.3d 1247 (UT 2016)</a:t>
            </a:r>
          </a:p>
          <a:p>
            <a:r>
              <a:rPr lang="en-US" dirty="0"/>
              <a:t>Gilbert represented disgruntled chapter heads of UDSF who spun off a new group, UDSA. They withdrew $ from chapter accounts and paid it to Gilbert.  Foundation got an injunction that this stop and they and Gilbert pay the money back.  Gilbert never did.</a:t>
            </a:r>
          </a:p>
          <a:p>
            <a:r>
              <a:rPr lang="en-US" dirty="0"/>
              <a:t>Found to have violated 1.7, 1.15 and 3.4(c) – knowingly disobeying an obligation under the rules of a tribunal – with no “open refusal.” Disbarred.</a:t>
            </a:r>
          </a:p>
          <a:p>
            <a:r>
              <a:rPr lang="en-US" dirty="0"/>
              <a:t>“had a duty to openly contest the order by filing a request to stay the order in court, notify the court of his receipt of the ... checks and at least hold the monies in trust until the court ruled on the issue.” </a:t>
            </a:r>
          </a:p>
        </p:txBody>
      </p:sp>
    </p:spTree>
    <p:extLst>
      <p:ext uri="{BB962C8B-B14F-4D97-AF65-F5344CB8AC3E}">
        <p14:creationId xmlns:p14="http://schemas.microsoft.com/office/powerpoint/2010/main" val="3207988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6F1B4-2130-3A4D-9C64-3C46B9183DA4}"/>
              </a:ext>
            </a:extLst>
          </p:cNvPr>
          <p:cNvSpPr>
            <a:spLocks noGrp="1"/>
          </p:cNvSpPr>
          <p:nvPr>
            <p:ph type="title"/>
          </p:nvPr>
        </p:nvSpPr>
        <p:spPr/>
        <p:txBody>
          <a:bodyPr/>
          <a:lstStyle/>
          <a:p>
            <a:r>
              <a:rPr lang="en-US" dirty="0"/>
              <a:t>Rose v. Office of Professional Conduct</a:t>
            </a:r>
          </a:p>
        </p:txBody>
      </p:sp>
      <p:sp>
        <p:nvSpPr>
          <p:cNvPr id="3" name="Content Placeholder 2">
            <a:extLst>
              <a:ext uri="{FF2B5EF4-FFF2-40B4-BE49-F238E27FC236}">
                <a16:creationId xmlns:a16="http://schemas.microsoft.com/office/drawing/2014/main" id="{C4C7B794-C4C9-3342-8BBA-75AC041805D7}"/>
              </a:ext>
            </a:extLst>
          </p:cNvPr>
          <p:cNvSpPr>
            <a:spLocks noGrp="1"/>
          </p:cNvSpPr>
          <p:nvPr>
            <p:ph idx="1"/>
          </p:nvPr>
        </p:nvSpPr>
        <p:spPr/>
        <p:txBody>
          <a:bodyPr/>
          <a:lstStyle/>
          <a:p>
            <a:r>
              <a:rPr lang="en-US" dirty="0"/>
              <a:t>424 P.3d 134 (UT 2017)</a:t>
            </a:r>
          </a:p>
          <a:p>
            <a:r>
              <a:rPr lang="en-US" dirty="0"/>
              <a:t>“The district court disbarred Susan Rose for violations of Utah's Rules of Professional Conduct in cases Rose handled in both federal and state courts. Her disbarment came after the district court struck her answer and entered default judgment against her. The disbarment did not come suddenly, or by surprise.”</a:t>
            </a:r>
          </a:p>
          <a:p>
            <a:r>
              <a:rPr lang="en-US" dirty="0"/>
              <a:t>Over the course of several years, Rose had received multiple warnings from multiple tribunals. These tribunals called her motion practice “bizarre,” “inscrutable,” “dilatory,” “frivolous,” “legally meritless,” “wholly superfluous,” “utter[</a:t>
            </a:r>
            <a:r>
              <a:rPr lang="en-US" dirty="0" err="1"/>
              <a:t>ly</a:t>
            </a:r>
            <a:r>
              <a:rPr lang="en-US" dirty="0"/>
              <a:t>] </a:t>
            </a:r>
            <a:r>
              <a:rPr lang="en-US" dirty="0" err="1"/>
              <a:t>incomprehensibl</a:t>
            </a:r>
            <a:r>
              <a:rPr lang="en-US" dirty="0"/>
              <a:t>[e],” “unresponsive, immaterial, and redundant,” and “not based in reality.”</a:t>
            </a:r>
          </a:p>
          <a:p>
            <a:r>
              <a:rPr lang="en-US" dirty="0"/>
              <a:t>Disbarred for violations of Rules 1.1, 1.7, 3.1, 3.2, 4.2, 8.2 and 8.4</a:t>
            </a:r>
          </a:p>
          <a:p>
            <a:endParaRPr lang="en-US" dirty="0"/>
          </a:p>
        </p:txBody>
      </p:sp>
    </p:spTree>
    <p:extLst>
      <p:ext uri="{BB962C8B-B14F-4D97-AF65-F5344CB8AC3E}">
        <p14:creationId xmlns:p14="http://schemas.microsoft.com/office/powerpoint/2010/main" val="554025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C4A62-22D8-9F4C-B120-E07811EA554F}"/>
              </a:ext>
            </a:extLst>
          </p:cNvPr>
          <p:cNvSpPr>
            <a:spLocks noGrp="1"/>
          </p:cNvSpPr>
          <p:nvPr>
            <p:ph type="title"/>
          </p:nvPr>
        </p:nvSpPr>
        <p:spPr/>
        <p:txBody>
          <a:bodyPr/>
          <a:lstStyle/>
          <a:p>
            <a:r>
              <a:rPr lang="en-US" dirty="0"/>
              <a:t>Rose cont.</a:t>
            </a:r>
          </a:p>
        </p:txBody>
      </p:sp>
      <p:sp>
        <p:nvSpPr>
          <p:cNvPr id="3" name="Content Placeholder 2">
            <a:extLst>
              <a:ext uri="{FF2B5EF4-FFF2-40B4-BE49-F238E27FC236}">
                <a16:creationId xmlns:a16="http://schemas.microsoft.com/office/drawing/2014/main" id="{9DEF85FD-1621-0B46-BF3B-F9584448A7F0}"/>
              </a:ext>
            </a:extLst>
          </p:cNvPr>
          <p:cNvSpPr>
            <a:spLocks noGrp="1"/>
          </p:cNvSpPr>
          <p:nvPr>
            <p:ph idx="1"/>
          </p:nvPr>
        </p:nvSpPr>
        <p:spPr/>
        <p:txBody>
          <a:bodyPr>
            <a:normAutofit lnSpcReduction="10000"/>
          </a:bodyPr>
          <a:lstStyle/>
          <a:p>
            <a:r>
              <a:rPr lang="en-US" dirty="0"/>
              <a:t>Moved to disqualify a state court judge in a visitation case &amp; a federal judge</a:t>
            </a:r>
          </a:p>
          <a:p>
            <a:r>
              <a:rPr lang="en-US" dirty="0"/>
              <a:t>In Rose's motion to disqualify Judge Kimball, Rose emphasized Judge Kimball's apparent religious affiliation. Rose complained that “being a member of said Church and an acknowledged social leader in Utah, [if he] would have ruled to enforce the civil rights of the Navajo Court plaintiffs, Judge Kimball may have been subjected to great social and political pressures.” Rose claimed that ruling in her clients' favor would have caused Judge Kimball “political and social embarrassment.”</a:t>
            </a:r>
          </a:p>
          <a:p>
            <a:r>
              <a:rPr lang="en-US" dirty="0"/>
              <a:t>The case was reassigned to Judge Bruce Jenkins. Judge Jenkins dismissed several claims against the remaining defendants. Rose in turn filed motion after motion, amendments to motions, objections to rulings, and motions for reconsideration. Judge Jenkins ultimately dismissed all claims against the remaining defendants for a lack of any factual basis for any claim.</a:t>
            </a:r>
          </a:p>
          <a:p>
            <a:endParaRPr lang="en-US" dirty="0"/>
          </a:p>
        </p:txBody>
      </p:sp>
    </p:spTree>
    <p:extLst>
      <p:ext uri="{BB962C8B-B14F-4D97-AF65-F5344CB8AC3E}">
        <p14:creationId xmlns:p14="http://schemas.microsoft.com/office/powerpoint/2010/main" val="754982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6CB39-6D4F-B244-8DA8-965DB1985F5E}"/>
              </a:ext>
            </a:extLst>
          </p:cNvPr>
          <p:cNvSpPr>
            <a:spLocks noGrp="1"/>
          </p:cNvSpPr>
          <p:nvPr>
            <p:ph type="title"/>
          </p:nvPr>
        </p:nvSpPr>
        <p:spPr/>
        <p:txBody>
          <a:bodyPr/>
          <a:lstStyle/>
          <a:p>
            <a:r>
              <a:rPr lang="en-US" dirty="0"/>
              <a:t>Rose, cont.</a:t>
            </a:r>
          </a:p>
        </p:txBody>
      </p:sp>
      <p:sp>
        <p:nvSpPr>
          <p:cNvPr id="3" name="Content Placeholder 2">
            <a:extLst>
              <a:ext uri="{FF2B5EF4-FFF2-40B4-BE49-F238E27FC236}">
                <a16:creationId xmlns:a16="http://schemas.microsoft.com/office/drawing/2014/main" id="{5EE59393-0E52-9D4B-9641-02D55C7847F7}"/>
              </a:ext>
            </a:extLst>
          </p:cNvPr>
          <p:cNvSpPr>
            <a:spLocks noGrp="1"/>
          </p:cNvSpPr>
          <p:nvPr>
            <p:ph idx="1"/>
          </p:nvPr>
        </p:nvSpPr>
        <p:spPr/>
        <p:txBody>
          <a:bodyPr/>
          <a:lstStyle/>
          <a:p>
            <a:r>
              <a:rPr lang="en-US" dirty="0"/>
              <a:t>Even after the district court had entered its final judgment and exhaustively explained the basis for its decision, Rose continued to file motions in the federal district court. She also filed a pleading in the Tenth Circuit asking it to recuse Judge Jenkins. Judge Jenkins responded to Rose in an order stating that the motions before him were “wholly superfluous.” Judge Jenkins pronounced “enough is enough” and refused to entertain any further motions in the case until the Tenth Circuit had decided Rose's motion to recuse.</a:t>
            </a:r>
          </a:p>
          <a:p>
            <a:r>
              <a:rPr lang="en-US" dirty="0"/>
              <a:t>Rose appealed Judge Jenkins's decision to the Tenth Circuit, and Judge Jenkins issued another order that “no further motions may be filed in this case” pending a mandate from the Tenth Circuit. The Tenth Circuit dismissed Rose's appeal as “frivolous.” </a:t>
            </a:r>
          </a:p>
        </p:txBody>
      </p:sp>
    </p:spTree>
    <p:extLst>
      <p:ext uri="{BB962C8B-B14F-4D97-AF65-F5344CB8AC3E}">
        <p14:creationId xmlns:p14="http://schemas.microsoft.com/office/powerpoint/2010/main" val="3983565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FE119-7057-4A45-9629-82CCB317A890}"/>
              </a:ext>
            </a:extLst>
          </p:cNvPr>
          <p:cNvSpPr>
            <a:spLocks noGrp="1"/>
          </p:cNvSpPr>
          <p:nvPr>
            <p:ph type="title"/>
          </p:nvPr>
        </p:nvSpPr>
        <p:spPr/>
        <p:txBody>
          <a:bodyPr/>
          <a:lstStyle/>
          <a:p>
            <a:r>
              <a:rPr lang="en-US" dirty="0"/>
              <a:t>Rose cont.</a:t>
            </a:r>
          </a:p>
        </p:txBody>
      </p:sp>
      <p:sp>
        <p:nvSpPr>
          <p:cNvPr id="3" name="Content Placeholder 2">
            <a:extLst>
              <a:ext uri="{FF2B5EF4-FFF2-40B4-BE49-F238E27FC236}">
                <a16:creationId xmlns:a16="http://schemas.microsoft.com/office/drawing/2014/main" id="{12BDD614-DE6B-FE42-8E7F-EAE77549DE45}"/>
              </a:ext>
            </a:extLst>
          </p:cNvPr>
          <p:cNvSpPr>
            <a:spLocks noGrp="1"/>
          </p:cNvSpPr>
          <p:nvPr>
            <p:ph idx="1"/>
          </p:nvPr>
        </p:nvSpPr>
        <p:spPr/>
        <p:txBody>
          <a:bodyPr/>
          <a:lstStyle/>
          <a:p>
            <a:r>
              <a:rPr lang="en-US" dirty="0"/>
              <a:t>Rose had also violated rule 8.4(d)—providing that it is misconduct for a lawyer to “engage in conduct that is prejudicial to the administration of justice,” </a:t>
            </a:r>
            <a:r>
              <a:rPr lang="en-US" i="1" dirty="0"/>
              <a:t>id.</a:t>
            </a:r>
            <a:r>
              <a:rPr lang="en-US" dirty="0"/>
              <a:t> 8.4(d)—in the Federal Case when she “filed numerous frivolous pleadings and claims” and “continued to file frivolous pleadings even after being warned and sanctioned.... </a:t>
            </a:r>
            <a:r>
              <a:rPr lang="en-US" dirty="0" err="1"/>
              <a:t>caus</a:t>
            </a:r>
            <a:r>
              <a:rPr lang="en-US" dirty="0"/>
              <a:t>[</a:t>
            </a:r>
            <a:r>
              <a:rPr lang="en-US" dirty="0" err="1"/>
              <a:t>ing</a:t>
            </a:r>
            <a:r>
              <a:rPr lang="en-US" dirty="0"/>
              <a:t>] significant delays and expense.” </a:t>
            </a:r>
          </a:p>
        </p:txBody>
      </p:sp>
    </p:spTree>
    <p:extLst>
      <p:ext uri="{BB962C8B-B14F-4D97-AF65-F5344CB8AC3E}">
        <p14:creationId xmlns:p14="http://schemas.microsoft.com/office/powerpoint/2010/main" val="1292969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D6C08-6863-3441-A878-DEFF8CA2AD15}"/>
              </a:ext>
            </a:extLst>
          </p:cNvPr>
          <p:cNvSpPr>
            <a:spLocks noGrp="1"/>
          </p:cNvSpPr>
          <p:nvPr>
            <p:ph type="title"/>
          </p:nvPr>
        </p:nvSpPr>
        <p:spPr/>
        <p:txBody>
          <a:bodyPr/>
          <a:lstStyle/>
          <a:p>
            <a:r>
              <a:rPr lang="en-US" dirty="0"/>
              <a:t>Rose v. OPC</a:t>
            </a:r>
          </a:p>
        </p:txBody>
      </p:sp>
      <p:sp>
        <p:nvSpPr>
          <p:cNvPr id="3" name="Content Placeholder 2">
            <a:extLst>
              <a:ext uri="{FF2B5EF4-FFF2-40B4-BE49-F238E27FC236}">
                <a16:creationId xmlns:a16="http://schemas.microsoft.com/office/drawing/2014/main" id="{5C4FC9CA-6ED1-614C-98E3-6CA89DC53789}"/>
              </a:ext>
            </a:extLst>
          </p:cNvPr>
          <p:cNvSpPr>
            <a:spLocks noGrp="1"/>
          </p:cNvSpPr>
          <p:nvPr>
            <p:ph idx="1"/>
          </p:nvPr>
        </p:nvSpPr>
        <p:spPr/>
        <p:txBody>
          <a:bodyPr>
            <a:normAutofit lnSpcReduction="10000"/>
          </a:bodyPr>
          <a:lstStyle/>
          <a:p>
            <a:endParaRPr lang="en-US" dirty="0"/>
          </a:p>
          <a:p>
            <a:r>
              <a:rPr lang="en-US" dirty="0"/>
              <a:t>Rose continued to file motion after motion, delaying the second half of the attorney discipline process—the sanctions hearing. A sanctions hearing was finally scheduled—about four years after OPC had filed its initial Complaint. Rose, however, failed to appear. Instead, she filed an “Emergency Motion to Reschedule Sanctions Hearing,” . . . Judge </a:t>
            </a:r>
            <a:r>
              <a:rPr lang="en-US" dirty="0" err="1"/>
              <a:t>Trease</a:t>
            </a:r>
            <a:r>
              <a:rPr lang="en-US" dirty="0"/>
              <a:t> placed Rose's bar membership on disability status and ordered that the sanctions hearing be rescheduled to a later date. </a:t>
            </a:r>
          </a:p>
          <a:p>
            <a:r>
              <a:rPr lang="en-US" dirty="0"/>
              <a:t>In 2013, the second phase of the attorney discipline process commenced . . . Rose immediately began moving the court to dismiss for lack of due process, to set aside the default judgment, to dismiss for forum non </a:t>
            </a:r>
            <a:r>
              <a:rPr lang="en-US" dirty="0" err="1"/>
              <a:t>conveniens</a:t>
            </a:r>
            <a:r>
              <a:rPr lang="en-US" dirty="0"/>
              <a:t>, for a restraining order against all OPC prosecutions of anyone practicing in federal court, for sanctions against OPC, and for a permanent injunction, among others.</a:t>
            </a:r>
          </a:p>
          <a:p>
            <a:endParaRPr lang="en-US" dirty="0"/>
          </a:p>
        </p:txBody>
      </p:sp>
    </p:spTree>
    <p:extLst>
      <p:ext uri="{BB962C8B-B14F-4D97-AF65-F5344CB8AC3E}">
        <p14:creationId xmlns:p14="http://schemas.microsoft.com/office/powerpoint/2010/main" val="2836632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1C9A-6EC4-3149-910B-53D544E2741C}"/>
              </a:ext>
            </a:extLst>
          </p:cNvPr>
          <p:cNvSpPr>
            <a:spLocks noGrp="1"/>
          </p:cNvSpPr>
          <p:nvPr>
            <p:ph type="title"/>
          </p:nvPr>
        </p:nvSpPr>
        <p:spPr/>
        <p:txBody>
          <a:bodyPr/>
          <a:lstStyle/>
          <a:p>
            <a:r>
              <a:rPr lang="en-US" dirty="0"/>
              <a:t>Recent Case Highlights – Dishonesty, Theft, Misappropriation </a:t>
            </a:r>
          </a:p>
        </p:txBody>
      </p:sp>
      <p:sp>
        <p:nvSpPr>
          <p:cNvPr id="3" name="Text Placeholder 2">
            <a:extLst>
              <a:ext uri="{FF2B5EF4-FFF2-40B4-BE49-F238E27FC236}">
                <a16:creationId xmlns:a16="http://schemas.microsoft.com/office/drawing/2014/main" id="{B58CFFF1-5811-4740-AEB4-0B5DA534F3BD}"/>
              </a:ext>
            </a:extLst>
          </p:cNvPr>
          <p:cNvSpPr>
            <a:spLocks noGrp="1"/>
          </p:cNvSpPr>
          <p:nvPr>
            <p:ph type="body" idx="1"/>
          </p:nvPr>
        </p:nvSpPr>
        <p:spPr/>
        <p:txBody>
          <a:bodyPr/>
          <a:lstStyle/>
          <a:p>
            <a:r>
              <a:rPr lang="en-US" dirty="0"/>
              <a:t>Disbarred and Suspended  </a:t>
            </a:r>
          </a:p>
        </p:txBody>
      </p:sp>
    </p:spTree>
    <p:extLst>
      <p:ext uri="{BB962C8B-B14F-4D97-AF65-F5344CB8AC3E}">
        <p14:creationId xmlns:p14="http://schemas.microsoft.com/office/powerpoint/2010/main" val="2581636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2908E-BA88-ED43-A78C-EEDE614C6851}"/>
              </a:ext>
            </a:extLst>
          </p:cNvPr>
          <p:cNvSpPr>
            <a:spLocks noGrp="1"/>
          </p:cNvSpPr>
          <p:nvPr>
            <p:ph type="title"/>
          </p:nvPr>
        </p:nvSpPr>
        <p:spPr/>
        <p:txBody>
          <a:bodyPr/>
          <a:lstStyle/>
          <a:p>
            <a:r>
              <a:rPr lang="en-US" dirty="0"/>
              <a:t>Matter of Discipline of </a:t>
            </a:r>
            <a:r>
              <a:rPr lang="en-US" dirty="0" err="1"/>
              <a:t>LaJeunesse</a:t>
            </a:r>
            <a:endParaRPr lang="en-US" dirty="0"/>
          </a:p>
        </p:txBody>
      </p:sp>
      <p:sp>
        <p:nvSpPr>
          <p:cNvPr id="3" name="Content Placeholder 2">
            <a:extLst>
              <a:ext uri="{FF2B5EF4-FFF2-40B4-BE49-F238E27FC236}">
                <a16:creationId xmlns:a16="http://schemas.microsoft.com/office/drawing/2014/main" id="{093A80B1-349C-E944-876E-96B8A7475932}"/>
              </a:ext>
            </a:extLst>
          </p:cNvPr>
          <p:cNvSpPr>
            <a:spLocks noGrp="1"/>
          </p:cNvSpPr>
          <p:nvPr>
            <p:ph idx="1"/>
          </p:nvPr>
        </p:nvSpPr>
        <p:spPr/>
        <p:txBody>
          <a:bodyPr>
            <a:normAutofit/>
          </a:bodyPr>
          <a:lstStyle/>
          <a:p>
            <a:r>
              <a:rPr lang="en-US" dirty="0"/>
              <a:t>416 P.3d 1122 (UT 2018)</a:t>
            </a:r>
          </a:p>
          <a:p>
            <a:r>
              <a:rPr lang="en-US" dirty="0"/>
              <a:t>Charged with violating Rule 8.4(d) conduct prejudicial to the administration of justice</a:t>
            </a:r>
          </a:p>
          <a:p>
            <a:r>
              <a:rPr lang="en-US" dirty="0"/>
              <a:t>Workers’ Comp ALJ rejected medical panel reports and returned them to the medical panel for “charges to form and verbiage” without first providing them to the parties</a:t>
            </a:r>
          </a:p>
        </p:txBody>
      </p:sp>
    </p:spTree>
    <p:extLst>
      <p:ext uri="{BB962C8B-B14F-4D97-AF65-F5344CB8AC3E}">
        <p14:creationId xmlns:p14="http://schemas.microsoft.com/office/powerpoint/2010/main" val="9643168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6B041-0D3F-F04F-B765-D08F19BC5504}"/>
              </a:ext>
            </a:extLst>
          </p:cNvPr>
          <p:cNvSpPr>
            <a:spLocks noGrp="1"/>
          </p:cNvSpPr>
          <p:nvPr>
            <p:ph type="title"/>
          </p:nvPr>
        </p:nvSpPr>
        <p:spPr/>
        <p:txBody>
          <a:bodyPr/>
          <a:lstStyle/>
          <a:p>
            <a:r>
              <a:rPr lang="en-US" dirty="0" err="1"/>
              <a:t>LaJeunesse</a:t>
            </a:r>
            <a:r>
              <a:rPr lang="en-US" dirty="0"/>
              <a:t> cont.</a:t>
            </a:r>
          </a:p>
        </p:txBody>
      </p:sp>
      <p:sp>
        <p:nvSpPr>
          <p:cNvPr id="3" name="Content Placeholder 2">
            <a:extLst>
              <a:ext uri="{FF2B5EF4-FFF2-40B4-BE49-F238E27FC236}">
                <a16:creationId xmlns:a16="http://schemas.microsoft.com/office/drawing/2014/main" id="{BFAED517-79CC-5841-B1E7-71186CC21B54}"/>
              </a:ext>
            </a:extLst>
          </p:cNvPr>
          <p:cNvSpPr>
            <a:spLocks noGrp="1"/>
          </p:cNvSpPr>
          <p:nvPr>
            <p:ph idx="1"/>
          </p:nvPr>
        </p:nvSpPr>
        <p:spPr/>
        <p:txBody>
          <a:bodyPr/>
          <a:lstStyle/>
          <a:p>
            <a:r>
              <a:rPr lang="en-US" dirty="0"/>
              <a:t>The Commission and the district court both determined that </a:t>
            </a:r>
            <a:r>
              <a:rPr lang="en-US" dirty="0" err="1"/>
              <a:t>LaJeunesse</a:t>
            </a:r>
            <a:r>
              <a:rPr lang="en-US" dirty="0"/>
              <a:t> “had a good faith belief that his statutory interpretation permitting the return of a signed report to a medical panel for technical revision was correct.” No written policy of the Commission expressly forbade returning the medical report to the medical panel. And, given the role of the medical panel as an ALJ’s adjunct, the district court found that the statute implicitly permits the ALJ to seek further assistance prior to deeming the report  final. The district court also concluded that </a:t>
            </a:r>
            <a:r>
              <a:rPr lang="en-US" dirty="0" err="1"/>
              <a:t>LaJeunesse’s</a:t>
            </a:r>
            <a:r>
              <a:rPr lang="en-US" dirty="0"/>
              <a:t> only purpose in permitting the return of the medical reports was to correct errors of law or phrasing contained in the reports and to train the physicians who had prepared them.</a:t>
            </a:r>
          </a:p>
        </p:txBody>
      </p:sp>
    </p:spTree>
    <p:extLst>
      <p:ext uri="{BB962C8B-B14F-4D97-AF65-F5344CB8AC3E}">
        <p14:creationId xmlns:p14="http://schemas.microsoft.com/office/powerpoint/2010/main" val="2203653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AD567-32FB-6A4C-9E75-3B0A76E40C76}"/>
              </a:ext>
            </a:extLst>
          </p:cNvPr>
          <p:cNvSpPr>
            <a:spLocks noGrp="1"/>
          </p:cNvSpPr>
          <p:nvPr>
            <p:ph type="title"/>
          </p:nvPr>
        </p:nvSpPr>
        <p:spPr/>
        <p:txBody>
          <a:bodyPr/>
          <a:lstStyle/>
          <a:p>
            <a:r>
              <a:rPr lang="en-US" dirty="0"/>
              <a:t>La </a:t>
            </a:r>
            <a:r>
              <a:rPr lang="en-US" dirty="0" err="1"/>
              <a:t>Jeunesse</a:t>
            </a:r>
            <a:r>
              <a:rPr lang="en-US" dirty="0"/>
              <a:t> cont.</a:t>
            </a:r>
          </a:p>
        </p:txBody>
      </p:sp>
      <p:sp>
        <p:nvSpPr>
          <p:cNvPr id="3" name="Content Placeholder 2">
            <a:extLst>
              <a:ext uri="{FF2B5EF4-FFF2-40B4-BE49-F238E27FC236}">
                <a16:creationId xmlns:a16="http://schemas.microsoft.com/office/drawing/2014/main" id="{F5CC23DF-6FBC-7C4C-9A24-59EC4234DFFA}"/>
              </a:ext>
            </a:extLst>
          </p:cNvPr>
          <p:cNvSpPr>
            <a:spLocks noGrp="1"/>
          </p:cNvSpPr>
          <p:nvPr>
            <p:ph idx="1"/>
          </p:nvPr>
        </p:nvSpPr>
        <p:spPr/>
        <p:txBody>
          <a:bodyPr/>
          <a:lstStyle/>
          <a:p>
            <a:r>
              <a:rPr lang="en-US" dirty="0"/>
              <a:t>District Court dismissed the case</a:t>
            </a:r>
          </a:p>
          <a:p>
            <a:r>
              <a:rPr lang="en-US" dirty="0"/>
              <a:t>Utah Supreme Court affirmed</a:t>
            </a:r>
          </a:p>
          <a:p>
            <a:r>
              <a:rPr lang="en-US" dirty="0"/>
              <a:t>“We conclude that a lawyer cannot be charged with conduct prejudicial to the administration of justice for adopting a good faith but mistaken interpretation of a law that governs the lawyer’s performance of quasi-judicial authority . . .”</a:t>
            </a:r>
          </a:p>
          <a:p>
            <a:r>
              <a:rPr lang="en-US" dirty="0"/>
              <a:t>“An attorney who tampers with evidence or presents false testimony is not exercising good faith legal judgment. He is engaged in misconduct. That cannot be said of </a:t>
            </a:r>
            <a:r>
              <a:rPr lang="en-US" dirty="0" err="1"/>
              <a:t>LaJeunesse</a:t>
            </a:r>
            <a:r>
              <a:rPr lang="en-US" dirty="0"/>
              <a:t>”  </a:t>
            </a:r>
          </a:p>
        </p:txBody>
      </p:sp>
    </p:spTree>
    <p:extLst>
      <p:ext uri="{BB962C8B-B14F-4D97-AF65-F5344CB8AC3E}">
        <p14:creationId xmlns:p14="http://schemas.microsoft.com/office/powerpoint/2010/main" val="23158913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11488-6014-434E-9F4C-D72900C5A1F4}"/>
              </a:ext>
            </a:extLst>
          </p:cNvPr>
          <p:cNvSpPr>
            <a:spLocks noGrp="1"/>
          </p:cNvSpPr>
          <p:nvPr>
            <p:ph type="ctrTitle"/>
          </p:nvPr>
        </p:nvSpPr>
        <p:spPr/>
        <p:txBody>
          <a:bodyPr/>
          <a:lstStyle/>
          <a:p>
            <a:r>
              <a:rPr lang="en-US" dirty="0"/>
              <a:t>NOT a discipline case:</a:t>
            </a:r>
            <a:br>
              <a:rPr lang="en-US" dirty="0"/>
            </a:br>
            <a:r>
              <a:rPr lang="en-US" dirty="0"/>
              <a:t>Hardy v. Montgomery</a:t>
            </a:r>
          </a:p>
        </p:txBody>
      </p:sp>
      <p:sp>
        <p:nvSpPr>
          <p:cNvPr id="3" name="Subtitle 2">
            <a:extLst>
              <a:ext uri="{FF2B5EF4-FFF2-40B4-BE49-F238E27FC236}">
                <a16:creationId xmlns:a16="http://schemas.microsoft.com/office/drawing/2014/main" id="{FF7FA4F3-2E27-E746-B8B3-0618142325C6}"/>
              </a:ext>
            </a:extLst>
          </p:cNvPr>
          <p:cNvSpPr>
            <a:spLocks noGrp="1"/>
          </p:cNvSpPr>
          <p:nvPr>
            <p:ph type="subTitle" idx="1"/>
          </p:nvPr>
        </p:nvSpPr>
        <p:spPr/>
        <p:txBody>
          <a:bodyPr/>
          <a:lstStyle/>
          <a:p>
            <a:r>
              <a:rPr lang="en-US" dirty="0"/>
              <a:t>428 P.3d 78 (UT 2018)</a:t>
            </a:r>
          </a:p>
        </p:txBody>
      </p:sp>
    </p:spTree>
    <p:extLst>
      <p:ext uri="{BB962C8B-B14F-4D97-AF65-F5344CB8AC3E}">
        <p14:creationId xmlns:p14="http://schemas.microsoft.com/office/powerpoint/2010/main" val="13181833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B4A7F-6DC6-4449-9154-7F3018430DED}"/>
              </a:ext>
            </a:extLst>
          </p:cNvPr>
          <p:cNvSpPr>
            <a:spLocks noGrp="1"/>
          </p:cNvSpPr>
          <p:nvPr>
            <p:ph type="title"/>
          </p:nvPr>
        </p:nvSpPr>
        <p:spPr/>
        <p:txBody>
          <a:bodyPr/>
          <a:lstStyle/>
          <a:p>
            <a:r>
              <a:rPr lang="en-US" dirty="0"/>
              <a:t>Civility in fn. 5 of Hardy v. Montgomery</a:t>
            </a:r>
          </a:p>
        </p:txBody>
      </p:sp>
      <p:sp>
        <p:nvSpPr>
          <p:cNvPr id="3" name="Content Placeholder 2">
            <a:extLst>
              <a:ext uri="{FF2B5EF4-FFF2-40B4-BE49-F238E27FC236}">
                <a16:creationId xmlns:a16="http://schemas.microsoft.com/office/drawing/2014/main" id="{E87A7A6C-3706-5744-B7F8-67BC24A5148C}"/>
              </a:ext>
            </a:extLst>
          </p:cNvPr>
          <p:cNvSpPr>
            <a:spLocks noGrp="1"/>
          </p:cNvSpPr>
          <p:nvPr>
            <p:ph idx="1"/>
          </p:nvPr>
        </p:nvSpPr>
        <p:spPr/>
        <p:txBody>
          <a:bodyPr/>
          <a:lstStyle/>
          <a:p>
            <a:r>
              <a:rPr lang="en-US" dirty="0"/>
              <a:t>Appeal from a suit over real estate purchase contract for a home</a:t>
            </a:r>
          </a:p>
          <a:p>
            <a:r>
              <a:rPr lang="en-US" dirty="0"/>
              <a:t>Dispute over whether court should have ordered one party to pay attorney fees for other.  Both parties ordered to pay own fees.</a:t>
            </a:r>
          </a:p>
          <a:p>
            <a:r>
              <a:rPr lang="en-US" dirty="0" err="1"/>
              <a:t>Fn</a:t>
            </a:r>
            <a:r>
              <a:rPr lang="en-US" dirty="0"/>
              <a:t> 4 “In light of our discussion in footnote 5, </a:t>
            </a:r>
            <a:r>
              <a:rPr lang="en-US" i="1" dirty="0"/>
              <a:t>infra</a:t>
            </a:r>
            <a:r>
              <a:rPr lang="en-US" dirty="0"/>
              <a:t>, regarding Hardy’s intemperate briefing, Hardy is fortunate we are not assessing the </a:t>
            </a:r>
            <a:r>
              <a:rPr lang="en-US" dirty="0" err="1"/>
              <a:t>Montgomerys</a:t>
            </a:r>
            <a:r>
              <a:rPr lang="en-US" dirty="0"/>
              <a:t>’ attorney fees against him.”</a:t>
            </a:r>
          </a:p>
          <a:p>
            <a:endParaRPr lang="en-US" dirty="0"/>
          </a:p>
        </p:txBody>
      </p:sp>
    </p:spTree>
    <p:extLst>
      <p:ext uri="{BB962C8B-B14F-4D97-AF65-F5344CB8AC3E}">
        <p14:creationId xmlns:p14="http://schemas.microsoft.com/office/powerpoint/2010/main" val="5364013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BAA2B-1B5F-7E47-9B85-4B5A1E494EEF}"/>
              </a:ext>
            </a:extLst>
          </p:cNvPr>
          <p:cNvSpPr>
            <a:spLocks noGrp="1"/>
          </p:cNvSpPr>
          <p:nvPr>
            <p:ph type="title"/>
          </p:nvPr>
        </p:nvSpPr>
        <p:spPr/>
        <p:txBody>
          <a:bodyPr/>
          <a:lstStyle/>
          <a:p>
            <a:r>
              <a:rPr lang="en-US" dirty="0"/>
              <a:t>Intemperate Briefing</a:t>
            </a:r>
          </a:p>
        </p:txBody>
      </p:sp>
      <p:sp>
        <p:nvSpPr>
          <p:cNvPr id="3" name="Content Placeholder 2">
            <a:extLst>
              <a:ext uri="{FF2B5EF4-FFF2-40B4-BE49-F238E27FC236}">
                <a16:creationId xmlns:a16="http://schemas.microsoft.com/office/drawing/2014/main" id="{7E819B6D-F7FB-3A46-9985-252D6A67011C}"/>
              </a:ext>
            </a:extLst>
          </p:cNvPr>
          <p:cNvSpPr>
            <a:spLocks noGrp="1"/>
          </p:cNvSpPr>
          <p:nvPr>
            <p:ph idx="1"/>
          </p:nvPr>
        </p:nvSpPr>
        <p:spPr/>
        <p:txBody>
          <a:bodyPr/>
          <a:lstStyle/>
          <a:p>
            <a:r>
              <a:rPr lang="en-US" dirty="0"/>
              <a:t>We note that Hardy’s opening brief contains several disrespectful and offensive statements directed toward the trial court, including (1) “the lower court is either clueless, completely negligent ..., or it bears significant bias against Hardy,” and (2) “the lower court was at a minimum derelict in its duties” and was “significantly confused and erratic in its findings.” </a:t>
            </a:r>
          </a:p>
          <a:p>
            <a:r>
              <a:rPr lang="en-US" dirty="0"/>
              <a:t>We caution Hardy’s counsel that “personal attacks on the integrity of judges of this or any other court or statements that are generally disrespectful of the judiciary or ascribe improper motives to a court or judges ‘overstep[ ] the bounds of appropriate appellate advocacy,’ and may subject [counsel] to sanctions that can include, among other things, striking the filings in which they appear” or assessing attorney fees </a:t>
            </a:r>
          </a:p>
        </p:txBody>
      </p:sp>
    </p:spTree>
    <p:extLst>
      <p:ext uri="{BB962C8B-B14F-4D97-AF65-F5344CB8AC3E}">
        <p14:creationId xmlns:p14="http://schemas.microsoft.com/office/powerpoint/2010/main" val="2486705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49573-6132-3046-8A4D-5B32CCEF9258}"/>
              </a:ext>
            </a:extLst>
          </p:cNvPr>
          <p:cNvSpPr>
            <a:spLocks noGrp="1"/>
          </p:cNvSpPr>
          <p:nvPr>
            <p:ph type="title"/>
          </p:nvPr>
        </p:nvSpPr>
        <p:spPr/>
        <p:txBody>
          <a:bodyPr/>
          <a:lstStyle/>
          <a:p>
            <a:r>
              <a:rPr lang="en-US" dirty="0"/>
              <a:t>Intemperate Briefing Cont.</a:t>
            </a:r>
          </a:p>
        </p:txBody>
      </p:sp>
      <p:sp>
        <p:nvSpPr>
          <p:cNvPr id="3" name="Content Placeholder 2">
            <a:extLst>
              <a:ext uri="{FF2B5EF4-FFF2-40B4-BE49-F238E27FC236}">
                <a16:creationId xmlns:a16="http://schemas.microsoft.com/office/drawing/2014/main" id="{BF967FC5-2CDD-6D40-A74C-9E6140A76D96}"/>
              </a:ext>
            </a:extLst>
          </p:cNvPr>
          <p:cNvSpPr>
            <a:spLocks noGrp="1"/>
          </p:cNvSpPr>
          <p:nvPr>
            <p:ph idx="1"/>
          </p:nvPr>
        </p:nvSpPr>
        <p:spPr/>
        <p:txBody>
          <a:bodyPr/>
          <a:lstStyle/>
          <a:p>
            <a:r>
              <a:rPr lang="en-US" dirty="0"/>
              <a:t>Utah R. </a:t>
            </a:r>
            <a:r>
              <a:rPr lang="en-US" dirty="0" err="1"/>
              <a:t>Prof’l</a:t>
            </a:r>
            <a:r>
              <a:rPr lang="en-US" dirty="0"/>
              <a:t> Conduct 8.2(a) (“A lawyer shall not make a public statement that the lawyer knows to be false or with reckless disregard as to its truth or falsity concerning the qualifications or integrity of a judge, adjudicatory officer or a candidate for election or appointment to judicial office.”).</a:t>
            </a:r>
          </a:p>
          <a:p>
            <a:r>
              <a:rPr lang="en-US" dirty="0"/>
              <a:t>Hardy’s reply brief also alleges that the </a:t>
            </a:r>
            <a:r>
              <a:rPr lang="en-US" dirty="0" err="1"/>
              <a:t>Montgomerys</a:t>
            </a:r>
            <a:r>
              <a:rPr lang="en-US" dirty="0"/>
              <a:t> acted in “bad faith” and made a “conscientious decision ... to mislead this Court.” </a:t>
            </a:r>
          </a:p>
          <a:p>
            <a:r>
              <a:rPr lang="en-US" dirty="0"/>
              <a:t>We stop short, in this case, of striking Hardy’s brief or otherwise sanctioning counsel, but we direct counsel to refrain from making such comments in future filings.</a:t>
            </a:r>
          </a:p>
          <a:p>
            <a:endParaRPr lang="en-US" dirty="0"/>
          </a:p>
          <a:p>
            <a:endParaRPr lang="en-US" dirty="0"/>
          </a:p>
        </p:txBody>
      </p:sp>
    </p:spTree>
    <p:extLst>
      <p:ext uri="{BB962C8B-B14F-4D97-AF65-F5344CB8AC3E}">
        <p14:creationId xmlns:p14="http://schemas.microsoft.com/office/powerpoint/2010/main" val="24481306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3FBA3-0088-F04B-A3BC-ECC2A2802805}"/>
              </a:ext>
            </a:extLst>
          </p:cNvPr>
          <p:cNvSpPr>
            <a:spLocks noGrp="1"/>
          </p:cNvSpPr>
          <p:nvPr>
            <p:ph type="title"/>
          </p:nvPr>
        </p:nvSpPr>
        <p:spPr/>
        <p:txBody>
          <a:bodyPr/>
          <a:lstStyle/>
          <a:p>
            <a:r>
              <a:rPr lang="en-US" dirty="0"/>
              <a:t>Standards of Civility Cited in Hardy</a:t>
            </a:r>
          </a:p>
        </p:txBody>
      </p:sp>
      <p:sp>
        <p:nvSpPr>
          <p:cNvPr id="3" name="Content Placeholder 2">
            <a:extLst>
              <a:ext uri="{FF2B5EF4-FFF2-40B4-BE49-F238E27FC236}">
                <a16:creationId xmlns:a16="http://schemas.microsoft.com/office/drawing/2014/main" id="{2F6409D2-63C8-7B46-82F2-0BE83EE9E44D}"/>
              </a:ext>
            </a:extLst>
          </p:cNvPr>
          <p:cNvSpPr>
            <a:spLocks noGrp="1"/>
          </p:cNvSpPr>
          <p:nvPr>
            <p:ph idx="1"/>
          </p:nvPr>
        </p:nvSpPr>
        <p:spPr/>
        <p:txBody>
          <a:bodyPr/>
          <a:lstStyle/>
          <a:p>
            <a:r>
              <a:rPr lang="en-US" dirty="0"/>
              <a:t>Standard 1 of the Utah Standards of Professionalism and Civility states, in relevant part, that “lawyers shall treat all other counsel, parties, judges, witnesses and other participants in all proceedings in a courteous and dignified manner.” </a:t>
            </a:r>
          </a:p>
          <a:p>
            <a:r>
              <a:rPr lang="en-US" dirty="0"/>
              <a:t>Standard 3 of the Utah Standards of Professionalism and Civility states,</a:t>
            </a:r>
          </a:p>
          <a:p>
            <a:pPr marL="0" indent="0">
              <a:buNone/>
            </a:pPr>
            <a:r>
              <a:rPr lang="en-US" dirty="0"/>
              <a:t>Lawyers shall not, without an adequate factual basis, attribute to other counsel or the court improper motives, purpose, or conduct. Lawyers should avoid hostile, demeaning, or humiliating words in written and oral communications with adversaries. Neither written submissions nor oral presentations should disparage the integrity, intelligence, morals, ethics, or personal behavior of an adversary unless such matters are directly relevant under controlling substantive law.</a:t>
            </a:r>
          </a:p>
          <a:p>
            <a:endParaRPr lang="en-US" dirty="0"/>
          </a:p>
        </p:txBody>
      </p:sp>
    </p:spTree>
    <p:extLst>
      <p:ext uri="{BB962C8B-B14F-4D97-AF65-F5344CB8AC3E}">
        <p14:creationId xmlns:p14="http://schemas.microsoft.com/office/powerpoint/2010/main" val="3364955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6F2CB-D4DC-F942-A0F0-D356FE63953D}"/>
              </a:ext>
            </a:extLst>
          </p:cNvPr>
          <p:cNvSpPr>
            <a:spLocks noGrp="1"/>
          </p:cNvSpPr>
          <p:nvPr>
            <p:ph type="title"/>
          </p:nvPr>
        </p:nvSpPr>
        <p:spPr/>
        <p:txBody>
          <a:bodyPr/>
          <a:lstStyle/>
          <a:p>
            <a:r>
              <a:rPr lang="en-US" dirty="0"/>
              <a:t>Egregious incivility is a ethical violation</a:t>
            </a:r>
          </a:p>
        </p:txBody>
      </p:sp>
      <p:sp>
        <p:nvSpPr>
          <p:cNvPr id="3" name="Content Placeholder 2">
            <a:extLst>
              <a:ext uri="{FF2B5EF4-FFF2-40B4-BE49-F238E27FC236}">
                <a16:creationId xmlns:a16="http://schemas.microsoft.com/office/drawing/2014/main" id="{D1C08B05-FB30-D04A-BC51-1236821BD9F1}"/>
              </a:ext>
            </a:extLst>
          </p:cNvPr>
          <p:cNvSpPr>
            <a:spLocks noGrp="1"/>
          </p:cNvSpPr>
          <p:nvPr>
            <p:ph idx="1"/>
          </p:nvPr>
        </p:nvSpPr>
        <p:spPr/>
        <p:txBody>
          <a:bodyPr/>
          <a:lstStyle/>
          <a:p>
            <a:r>
              <a:rPr lang="en-US" dirty="0"/>
              <a:t>“It is professional misconduct to: . . . .engage in conduct that is prejudicial to the administration of justice” URPC 8.4(d)</a:t>
            </a:r>
          </a:p>
          <a:p>
            <a:r>
              <a:rPr lang="en-US" dirty="0"/>
              <a:t>”The Standards of Professionalism and Civility approved by the Utah Supreme Court are intended to improve the administration of justice.  An egregious violation or a pattern of repeated violations of the Standards of Professionalism and Civility may support a finding that the lawyer has violated paragraph (d).  Comment [3a] URPC 8.4</a:t>
            </a:r>
          </a:p>
          <a:p>
            <a:endParaRPr lang="en-US" dirty="0"/>
          </a:p>
        </p:txBody>
      </p:sp>
    </p:spTree>
    <p:extLst>
      <p:ext uri="{BB962C8B-B14F-4D97-AF65-F5344CB8AC3E}">
        <p14:creationId xmlns:p14="http://schemas.microsoft.com/office/powerpoint/2010/main" val="3140648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A5ABC-A235-E04B-8CCC-87E48626DF61}"/>
              </a:ext>
            </a:extLst>
          </p:cNvPr>
          <p:cNvSpPr>
            <a:spLocks noGrp="1"/>
          </p:cNvSpPr>
          <p:nvPr>
            <p:ph type="title"/>
          </p:nvPr>
        </p:nvSpPr>
        <p:spPr/>
        <p:txBody>
          <a:bodyPr/>
          <a:lstStyle/>
          <a:p>
            <a:r>
              <a:rPr lang="en-US" dirty="0"/>
              <a:t>Conclusions about Civility?</a:t>
            </a:r>
          </a:p>
        </p:txBody>
      </p:sp>
      <p:sp>
        <p:nvSpPr>
          <p:cNvPr id="3" name="Text Placeholder 2">
            <a:extLst>
              <a:ext uri="{FF2B5EF4-FFF2-40B4-BE49-F238E27FC236}">
                <a16:creationId xmlns:a16="http://schemas.microsoft.com/office/drawing/2014/main" id="{CD7268E6-A797-0E4B-A828-4DAD74FB061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266524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0B110-A5C4-F14E-B188-0E170717474F}"/>
              </a:ext>
            </a:extLst>
          </p:cNvPr>
          <p:cNvSpPr>
            <a:spLocks noGrp="1"/>
          </p:cNvSpPr>
          <p:nvPr>
            <p:ph type="title"/>
          </p:nvPr>
        </p:nvSpPr>
        <p:spPr/>
        <p:txBody>
          <a:bodyPr/>
          <a:lstStyle/>
          <a:p>
            <a:r>
              <a:rPr lang="en-US" dirty="0"/>
              <a:t>In re: Discipline of Lundgren </a:t>
            </a:r>
          </a:p>
        </p:txBody>
      </p:sp>
      <p:sp>
        <p:nvSpPr>
          <p:cNvPr id="3" name="Content Placeholder 2">
            <a:extLst>
              <a:ext uri="{FF2B5EF4-FFF2-40B4-BE49-F238E27FC236}">
                <a16:creationId xmlns:a16="http://schemas.microsoft.com/office/drawing/2014/main" id="{1930A0AB-F826-4449-AAF0-C43DFA038CEE}"/>
              </a:ext>
            </a:extLst>
          </p:cNvPr>
          <p:cNvSpPr>
            <a:spLocks noGrp="1"/>
          </p:cNvSpPr>
          <p:nvPr>
            <p:ph idx="1"/>
          </p:nvPr>
        </p:nvSpPr>
        <p:spPr/>
        <p:txBody>
          <a:bodyPr/>
          <a:lstStyle/>
          <a:p>
            <a:r>
              <a:rPr lang="en-US" dirty="0"/>
              <a:t>391 P.3d 1039 (UT 2017)</a:t>
            </a:r>
          </a:p>
          <a:p>
            <a:r>
              <a:rPr lang="en-US" dirty="0"/>
              <a:t>Attorney intentionally misappropriated client’s funds – settlement money</a:t>
            </a:r>
          </a:p>
          <a:p>
            <a:r>
              <a:rPr lang="en-US" dirty="0"/>
              <a:t>Attorney Disbarred – the presumptive penalty</a:t>
            </a:r>
          </a:p>
          <a:p>
            <a:r>
              <a:rPr lang="en-US" dirty="0"/>
              <a:t>Disbarment is presumptive sanction when attorney knowingly engages in </a:t>
            </a:r>
            <a:r>
              <a:rPr lang="en-US" dirty="0" err="1"/>
              <a:t>prof’l</a:t>
            </a:r>
            <a:r>
              <a:rPr lang="en-US" dirty="0"/>
              <a:t> misconduct with intent to benefit the lawyer  &amp; causes potentially serious injury or engages in serious criminal misconduct, including theft / misappropriation</a:t>
            </a:r>
          </a:p>
          <a:p>
            <a:r>
              <a:rPr lang="en-US" dirty="0"/>
              <a:t>Supreme Court Rules of Professional Practice 14-601 - 607</a:t>
            </a:r>
          </a:p>
          <a:p>
            <a:r>
              <a:rPr lang="en-US" dirty="0"/>
              <a:t>Discussion of when there would be “truly compelling mitigating circumstances” to justify a lesser penalty</a:t>
            </a:r>
          </a:p>
          <a:p>
            <a:endParaRPr lang="en-US" dirty="0"/>
          </a:p>
        </p:txBody>
      </p:sp>
    </p:spTree>
    <p:extLst>
      <p:ext uri="{BB962C8B-B14F-4D97-AF65-F5344CB8AC3E}">
        <p14:creationId xmlns:p14="http://schemas.microsoft.com/office/powerpoint/2010/main" val="21205798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03F9D-99A8-3944-9AEE-62104353B89B}"/>
              </a:ext>
            </a:extLst>
          </p:cNvPr>
          <p:cNvSpPr>
            <a:spLocks noGrp="1"/>
          </p:cNvSpPr>
          <p:nvPr>
            <p:ph type="title"/>
          </p:nvPr>
        </p:nvSpPr>
        <p:spPr/>
        <p:txBody>
          <a:bodyPr/>
          <a:lstStyle/>
          <a:p>
            <a:r>
              <a:rPr lang="en-US" dirty="0"/>
              <a:t>Conclusions </a:t>
            </a:r>
          </a:p>
        </p:txBody>
      </p:sp>
      <p:sp>
        <p:nvSpPr>
          <p:cNvPr id="3" name="Content Placeholder 2">
            <a:extLst>
              <a:ext uri="{FF2B5EF4-FFF2-40B4-BE49-F238E27FC236}">
                <a16:creationId xmlns:a16="http://schemas.microsoft.com/office/drawing/2014/main" id="{66D8122B-A16D-6F42-AADF-569B6103E400}"/>
              </a:ext>
            </a:extLst>
          </p:cNvPr>
          <p:cNvSpPr>
            <a:spLocks noGrp="1"/>
          </p:cNvSpPr>
          <p:nvPr>
            <p:ph idx="1"/>
          </p:nvPr>
        </p:nvSpPr>
        <p:spPr/>
        <p:txBody>
          <a:bodyPr/>
          <a:lstStyle/>
          <a:p>
            <a:r>
              <a:rPr lang="en-US" dirty="0"/>
              <a:t>You can be wrong but not obnoxious</a:t>
            </a:r>
          </a:p>
          <a:p>
            <a:r>
              <a:rPr lang="en-US" dirty="0"/>
              <a:t>Don’t insult the court</a:t>
            </a:r>
          </a:p>
          <a:p>
            <a:r>
              <a:rPr lang="en-US" dirty="0"/>
              <a:t>If you disagree with a ruling, follow it or openly object / appeal</a:t>
            </a:r>
          </a:p>
          <a:p>
            <a:r>
              <a:rPr lang="en-US" dirty="0"/>
              <a:t>When you appeal, don’t bad-mouth the opposing party or the court</a:t>
            </a:r>
          </a:p>
          <a:p>
            <a:endParaRPr lang="en-US" dirty="0"/>
          </a:p>
          <a:p>
            <a:endParaRPr lang="en-US" dirty="0"/>
          </a:p>
        </p:txBody>
      </p:sp>
    </p:spTree>
    <p:extLst>
      <p:ext uri="{BB962C8B-B14F-4D97-AF65-F5344CB8AC3E}">
        <p14:creationId xmlns:p14="http://schemas.microsoft.com/office/powerpoint/2010/main" val="34563152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F5B55-6F01-3B49-AF92-4250D45763A9}"/>
              </a:ext>
            </a:extLst>
          </p:cNvPr>
          <p:cNvSpPr>
            <a:spLocks noGrp="1"/>
          </p:cNvSpPr>
          <p:nvPr>
            <p:ph type="title"/>
          </p:nvPr>
        </p:nvSpPr>
        <p:spPr/>
        <p:txBody>
          <a:bodyPr/>
          <a:lstStyle/>
          <a:p>
            <a:r>
              <a:rPr lang="en-US" dirty="0"/>
              <a:t>Question – What is really going on here?</a:t>
            </a:r>
          </a:p>
        </p:txBody>
      </p:sp>
      <p:sp>
        <p:nvSpPr>
          <p:cNvPr id="3" name="Text Placeholder 2">
            <a:extLst>
              <a:ext uri="{FF2B5EF4-FFF2-40B4-BE49-F238E27FC236}">
                <a16:creationId xmlns:a16="http://schemas.microsoft.com/office/drawing/2014/main" id="{3E905AC1-F4D0-9A4D-988C-2EACD5382A4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6001592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6A443-9A53-3641-AD35-299577BF78BB}"/>
              </a:ext>
            </a:extLst>
          </p:cNvPr>
          <p:cNvSpPr>
            <a:spLocks noGrp="1"/>
          </p:cNvSpPr>
          <p:nvPr>
            <p:ph type="title"/>
          </p:nvPr>
        </p:nvSpPr>
        <p:spPr/>
        <p:txBody>
          <a:bodyPr/>
          <a:lstStyle/>
          <a:p>
            <a:r>
              <a:rPr lang="en-US" dirty="0"/>
              <a:t>Answer:  Maybe Lack of Civility Highlights Mental Health Issues?</a:t>
            </a:r>
          </a:p>
        </p:txBody>
      </p:sp>
      <p:sp>
        <p:nvSpPr>
          <p:cNvPr id="3" name="Text Placeholder 2">
            <a:extLst>
              <a:ext uri="{FF2B5EF4-FFF2-40B4-BE49-F238E27FC236}">
                <a16:creationId xmlns:a16="http://schemas.microsoft.com/office/drawing/2014/main" id="{1FBB0CD1-6CAA-7040-9366-76E59C002EB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410417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896D7-77D5-D745-BFB7-2C694B26389F}"/>
              </a:ext>
            </a:extLst>
          </p:cNvPr>
          <p:cNvSpPr>
            <a:spLocks noGrp="1"/>
          </p:cNvSpPr>
          <p:nvPr>
            <p:ph type="title"/>
          </p:nvPr>
        </p:nvSpPr>
        <p:spPr/>
        <p:txBody>
          <a:bodyPr/>
          <a:lstStyle/>
          <a:p>
            <a:r>
              <a:rPr lang="en-US" dirty="0"/>
              <a:t>Attorney Discipline</a:t>
            </a:r>
          </a:p>
        </p:txBody>
      </p:sp>
      <p:sp>
        <p:nvSpPr>
          <p:cNvPr id="3" name="Content Placeholder 2">
            <a:extLst>
              <a:ext uri="{FF2B5EF4-FFF2-40B4-BE49-F238E27FC236}">
                <a16:creationId xmlns:a16="http://schemas.microsoft.com/office/drawing/2014/main" id="{94C6D04D-F60D-454D-B7DD-E5CBB933E994}"/>
              </a:ext>
            </a:extLst>
          </p:cNvPr>
          <p:cNvSpPr>
            <a:spLocks noGrp="1"/>
          </p:cNvSpPr>
          <p:nvPr>
            <p:ph idx="1"/>
          </p:nvPr>
        </p:nvSpPr>
        <p:spPr/>
        <p:txBody>
          <a:bodyPr/>
          <a:lstStyle/>
          <a:p>
            <a:r>
              <a:rPr lang="en-US" dirty="0"/>
              <a:t>40 – 70% of disciplinary proceedings and malpractice claims involve substance use or depression or both</a:t>
            </a:r>
          </a:p>
          <a:p>
            <a:r>
              <a:rPr lang="en-US" dirty="0"/>
              <a:t>D. B. Marlowe, Alcoholism, Symptoms, Causes &amp; Treatments, in STRESS MANAGEMENT FOR LAWYERS 104-130 (</a:t>
            </a:r>
            <a:r>
              <a:rPr lang="en-US" dirty="0" err="1"/>
              <a:t>Amiram</a:t>
            </a:r>
            <a:r>
              <a:rPr lang="en-US" dirty="0"/>
              <a:t> </a:t>
            </a:r>
            <a:r>
              <a:rPr lang="en-US" dirty="0" err="1"/>
              <a:t>Elwork</a:t>
            </a:r>
            <a:r>
              <a:rPr lang="en-US" dirty="0"/>
              <a:t> ed., 2d ed., 1997) </a:t>
            </a:r>
          </a:p>
        </p:txBody>
      </p:sp>
    </p:spTree>
    <p:extLst>
      <p:ext uri="{BB962C8B-B14F-4D97-AF65-F5344CB8AC3E}">
        <p14:creationId xmlns:p14="http://schemas.microsoft.com/office/powerpoint/2010/main" val="2063532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8BF8C-129B-FD45-9F53-E8246F36CA0B}"/>
              </a:ext>
            </a:extLst>
          </p:cNvPr>
          <p:cNvSpPr>
            <a:spLocks noGrp="1"/>
          </p:cNvSpPr>
          <p:nvPr>
            <p:ph type="title"/>
          </p:nvPr>
        </p:nvSpPr>
        <p:spPr/>
        <p:txBody>
          <a:bodyPr/>
          <a:lstStyle/>
          <a:p>
            <a:r>
              <a:rPr lang="en-US" dirty="0"/>
              <a:t>The Stress Begins with Law School</a:t>
            </a:r>
          </a:p>
        </p:txBody>
      </p:sp>
      <p:sp>
        <p:nvSpPr>
          <p:cNvPr id="3" name="Content Placeholder 2">
            <a:extLst>
              <a:ext uri="{FF2B5EF4-FFF2-40B4-BE49-F238E27FC236}">
                <a16:creationId xmlns:a16="http://schemas.microsoft.com/office/drawing/2014/main" id="{209FD544-3C5E-134C-BB81-F9D257DC2F43}"/>
              </a:ext>
            </a:extLst>
          </p:cNvPr>
          <p:cNvSpPr>
            <a:spLocks noGrp="1"/>
          </p:cNvSpPr>
          <p:nvPr>
            <p:ph idx="1"/>
          </p:nvPr>
        </p:nvSpPr>
        <p:spPr/>
        <p:txBody>
          <a:bodyPr/>
          <a:lstStyle/>
          <a:p>
            <a:r>
              <a:rPr lang="en-US" dirty="0"/>
              <a:t>Law students begin law school with typical profiles of “well being”</a:t>
            </a:r>
          </a:p>
          <a:p>
            <a:r>
              <a:rPr lang="en-US" dirty="0"/>
              <a:t>By the end of the 1</a:t>
            </a:r>
            <a:r>
              <a:rPr lang="en-US" baseline="30000" dirty="0"/>
              <a:t>st</a:t>
            </a:r>
            <a:r>
              <a:rPr lang="en-US" dirty="0"/>
              <a:t> year, as a group they have greater depression, anxiety, substance use and suicidal ideation than average people </a:t>
            </a:r>
          </a:p>
          <a:p>
            <a:pPr lvl="1"/>
            <a:r>
              <a:rPr lang="en-US" dirty="0"/>
              <a:t>50% experience depression, 33% experience anxiety, </a:t>
            </a:r>
          </a:p>
          <a:p>
            <a:r>
              <a:rPr lang="en-US" dirty="0"/>
              <a:t>Stressors probably include workload, job insecurity, grades, course structure and Socratic method, inadequate mentoring and poor peer relations </a:t>
            </a:r>
          </a:p>
          <a:p>
            <a:r>
              <a:rPr lang="en-US" dirty="0"/>
              <a:t>These risk factors NEVER GO AWAY from law students as a group</a:t>
            </a:r>
          </a:p>
          <a:p>
            <a:pPr lvl="1"/>
            <a:r>
              <a:rPr lang="en-US" dirty="0"/>
              <a:t>Only half </a:t>
            </a:r>
            <a:r>
              <a:rPr lang="en-US"/>
              <a:t>of law students </a:t>
            </a:r>
            <a:r>
              <a:rPr lang="en-US" dirty="0"/>
              <a:t>who needed mental health services received them </a:t>
            </a:r>
          </a:p>
          <a:p>
            <a:endParaRPr lang="en-US" dirty="0"/>
          </a:p>
        </p:txBody>
      </p:sp>
    </p:spTree>
    <p:extLst>
      <p:ext uri="{BB962C8B-B14F-4D97-AF65-F5344CB8AC3E}">
        <p14:creationId xmlns:p14="http://schemas.microsoft.com/office/powerpoint/2010/main" val="26814414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06D20-D5A9-914A-B2D2-726656E486CC}"/>
              </a:ext>
            </a:extLst>
          </p:cNvPr>
          <p:cNvSpPr>
            <a:spLocks noGrp="1"/>
          </p:cNvSpPr>
          <p:nvPr>
            <p:ph type="title"/>
          </p:nvPr>
        </p:nvSpPr>
        <p:spPr/>
        <p:txBody>
          <a:bodyPr/>
          <a:lstStyle/>
          <a:p>
            <a:r>
              <a:rPr lang="en-US" dirty="0"/>
              <a:t>Recent Survey of Law Student Well-Being</a:t>
            </a:r>
          </a:p>
        </p:txBody>
      </p:sp>
      <p:sp>
        <p:nvSpPr>
          <p:cNvPr id="3" name="Content Placeholder 2">
            <a:extLst>
              <a:ext uri="{FF2B5EF4-FFF2-40B4-BE49-F238E27FC236}">
                <a16:creationId xmlns:a16="http://schemas.microsoft.com/office/drawing/2014/main" id="{00FCAFF9-D2BF-EE4D-BDCD-7278119BAFD7}"/>
              </a:ext>
            </a:extLst>
          </p:cNvPr>
          <p:cNvSpPr>
            <a:spLocks noGrp="1"/>
          </p:cNvSpPr>
          <p:nvPr>
            <p:ph idx="1"/>
          </p:nvPr>
        </p:nvSpPr>
        <p:spPr/>
        <p:txBody>
          <a:bodyPr/>
          <a:lstStyle/>
          <a:p>
            <a:r>
              <a:rPr lang="en-US" dirty="0"/>
              <a:t>Survey of 15 law schools, 3300 students, released in 2016</a:t>
            </a:r>
          </a:p>
          <a:p>
            <a:r>
              <a:rPr lang="en-US" dirty="0"/>
              <a:t>17 % experienced some level of depression</a:t>
            </a:r>
          </a:p>
          <a:p>
            <a:r>
              <a:rPr lang="en-US" dirty="0"/>
              <a:t>14% experienced severe anxiety</a:t>
            </a:r>
          </a:p>
          <a:p>
            <a:r>
              <a:rPr lang="en-US" dirty="0"/>
              <a:t>23% had mild-moderate anxiety</a:t>
            </a:r>
          </a:p>
          <a:p>
            <a:r>
              <a:rPr lang="en-US" dirty="0"/>
              <a:t>25% were at risk for alcoholism</a:t>
            </a:r>
          </a:p>
          <a:p>
            <a:r>
              <a:rPr lang="en-US" dirty="0">
                <a:hlinkClick r:id="rId2"/>
              </a:rPr>
              <a:t>https://jle.aals.org/home/vol66/iss1/13/</a:t>
            </a:r>
            <a:r>
              <a:rPr lang="en-US" dirty="0"/>
              <a:t>  </a:t>
            </a:r>
            <a:r>
              <a:rPr lang="en-US" dirty="0">
                <a:hlinkClick r:id="rId3"/>
              </a:rPr>
              <a:t>Suffering in Silence: The Survey of Law Student Well-Being and the Reluctance of Law Students to Seek Help for Substance Use and Mental Health Concerns</a:t>
            </a:r>
            <a:endParaRPr lang="en-US" dirty="0"/>
          </a:p>
          <a:p>
            <a:endParaRPr lang="en-US" dirty="0"/>
          </a:p>
        </p:txBody>
      </p:sp>
    </p:spTree>
    <p:extLst>
      <p:ext uri="{BB962C8B-B14F-4D97-AF65-F5344CB8AC3E}">
        <p14:creationId xmlns:p14="http://schemas.microsoft.com/office/powerpoint/2010/main" val="35590493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219CC-4C9A-3049-913E-6B8DD12A5BA6}"/>
              </a:ext>
            </a:extLst>
          </p:cNvPr>
          <p:cNvSpPr>
            <a:spLocks noGrp="1"/>
          </p:cNvSpPr>
          <p:nvPr>
            <p:ph type="title"/>
          </p:nvPr>
        </p:nvSpPr>
        <p:spPr/>
        <p:txBody>
          <a:bodyPr/>
          <a:lstStyle/>
          <a:p>
            <a:r>
              <a:rPr lang="en-US" dirty="0"/>
              <a:t>Various Practice Practices Add Stress</a:t>
            </a:r>
          </a:p>
        </p:txBody>
      </p:sp>
      <p:sp>
        <p:nvSpPr>
          <p:cNvPr id="3" name="Content Placeholder 2">
            <a:extLst>
              <a:ext uri="{FF2B5EF4-FFF2-40B4-BE49-F238E27FC236}">
                <a16:creationId xmlns:a16="http://schemas.microsoft.com/office/drawing/2014/main" id="{E175C993-2F95-6B43-84F5-6D10103416EF}"/>
              </a:ext>
            </a:extLst>
          </p:cNvPr>
          <p:cNvSpPr>
            <a:spLocks noGrp="1"/>
          </p:cNvSpPr>
          <p:nvPr>
            <p:ph idx="1"/>
          </p:nvPr>
        </p:nvSpPr>
        <p:spPr/>
        <p:txBody>
          <a:bodyPr/>
          <a:lstStyle/>
          <a:p>
            <a:r>
              <a:rPr lang="en-US" dirty="0"/>
              <a:t>Lawyers, too, are at greater than average risk for depression, anxiety, substance use and suicidal ideation</a:t>
            </a:r>
          </a:p>
          <a:p>
            <a:r>
              <a:rPr lang="en-US" dirty="0"/>
              <a:t>Theories about stress for lawyers include income insecurity, over-work, inadequate support on the job, the adversary system </a:t>
            </a:r>
          </a:p>
          <a:p>
            <a:r>
              <a:rPr lang="en-US" dirty="0"/>
              <a:t>Stimulus-response model of stress – what stressors are you exposed to?</a:t>
            </a:r>
          </a:p>
          <a:p>
            <a:r>
              <a:rPr lang="en-US" dirty="0"/>
              <a:t>Transactional-model of stress – stress results from how individuals handle stressors</a:t>
            </a:r>
          </a:p>
        </p:txBody>
      </p:sp>
    </p:spTree>
    <p:extLst>
      <p:ext uri="{BB962C8B-B14F-4D97-AF65-F5344CB8AC3E}">
        <p14:creationId xmlns:p14="http://schemas.microsoft.com/office/powerpoint/2010/main" val="2590464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F0DF7-E744-CB4F-9BFA-5F16A1907D65}"/>
              </a:ext>
            </a:extLst>
          </p:cNvPr>
          <p:cNvSpPr>
            <a:spLocks noGrp="1"/>
          </p:cNvSpPr>
          <p:nvPr>
            <p:ph type="title"/>
          </p:nvPr>
        </p:nvSpPr>
        <p:spPr/>
        <p:txBody>
          <a:bodyPr/>
          <a:lstStyle/>
          <a:p>
            <a:r>
              <a:rPr lang="en-US" dirty="0" err="1"/>
              <a:t>CoLAP</a:t>
            </a:r>
            <a:r>
              <a:rPr lang="en-US" dirty="0"/>
              <a:t> Survey: Attorney Impairment Data</a:t>
            </a:r>
          </a:p>
        </p:txBody>
      </p:sp>
      <p:sp>
        <p:nvSpPr>
          <p:cNvPr id="3" name="Content Placeholder 2">
            <a:extLst>
              <a:ext uri="{FF2B5EF4-FFF2-40B4-BE49-F238E27FC236}">
                <a16:creationId xmlns:a16="http://schemas.microsoft.com/office/drawing/2014/main" id="{EF3517E1-785A-4D4A-8F66-C488B9310BC0}"/>
              </a:ext>
            </a:extLst>
          </p:cNvPr>
          <p:cNvSpPr>
            <a:spLocks noGrp="1"/>
          </p:cNvSpPr>
          <p:nvPr>
            <p:ph idx="1"/>
          </p:nvPr>
        </p:nvSpPr>
        <p:spPr/>
        <p:txBody>
          <a:bodyPr/>
          <a:lstStyle/>
          <a:p>
            <a:r>
              <a:rPr lang="en-US" dirty="0">
                <a:hlinkClick r:id="rId2"/>
              </a:rPr>
              <a:t>https://journals.lww.com/journaladdictionmedicine/Fulltext/2016/02000/The_Prevalence_of_Substance_Use_and_Other_Mental.8.aspx</a:t>
            </a:r>
            <a:r>
              <a:rPr lang="en-US" dirty="0"/>
              <a:t>  </a:t>
            </a:r>
          </a:p>
          <a:p>
            <a:r>
              <a:rPr lang="en-US" dirty="0"/>
              <a:t>Commission on Lawyer Assistance Programs surveyed 12,825 attorneys from 19 states to assess alcohol, drug, depression, anxiety, stress</a:t>
            </a:r>
          </a:p>
          <a:p>
            <a:r>
              <a:rPr lang="en-US" dirty="0"/>
              <a:t>20.6% screened positive for problem drinking</a:t>
            </a:r>
          </a:p>
          <a:p>
            <a:r>
              <a:rPr lang="en-US" dirty="0"/>
              <a:t>Levels of Depression were 28%, Anxiety 19 %, and Stress 23%</a:t>
            </a:r>
          </a:p>
          <a:p>
            <a:r>
              <a:rPr lang="en-US" dirty="0"/>
              <a:t>Younger attorneys were more severely impacted than older attorneys</a:t>
            </a:r>
          </a:p>
          <a:p>
            <a:r>
              <a:rPr lang="en-US" dirty="0"/>
              <a:t>Treatment was more successful when tailored to legal professionals; barriers to treatment included not wanting others to know, and concerns for privacy / confidentiality</a:t>
            </a:r>
          </a:p>
        </p:txBody>
      </p:sp>
    </p:spTree>
    <p:extLst>
      <p:ext uri="{BB962C8B-B14F-4D97-AF65-F5344CB8AC3E}">
        <p14:creationId xmlns:p14="http://schemas.microsoft.com/office/powerpoint/2010/main" val="32829703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B48B8-8E50-7A4F-AA0D-90438F614C6C}"/>
              </a:ext>
            </a:extLst>
          </p:cNvPr>
          <p:cNvSpPr>
            <a:spLocks noGrp="1"/>
          </p:cNvSpPr>
          <p:nvPr>
            <p:ph type="title"/>
          </p:nvPr>
        </p:nvSpPr>
        <p:spPr/>
        <p:txBody>
          <a:bodyPr/>
          <a:lstStyle/>
          <a:p>
            <a:r>
              <a:rPr lang="en-US" dirty="0"/>
              <a:t>RESOURCES</a:t>
            </a:r>
          </a:p>
        </p:txBody>
      </p:sp>
      <p:sp>
        <p:nvSpPr>
          <p:cNvPr id="3" name="Text Placeholder 2">
            <a:extLst>
              <a:ext uri="{FF2B5EF4-FFF2-40B4-BE49-F238E27FC236}">
                <a16:creationId xmlns:a16="http://schemas.microsoft.com/office/drawing/2014/main" id="{3CDC0D8B-49A8-5D43-B81A-6709755F376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90620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61298-8EAD-9440-BB0E-DEE3E2ACEA18}"/>
              </a:ext>
            </a:extLst>
          </p:cNvPr>
          <p:cNvSpPr>
            <a:spLocks noGrp="1"/>
          </p:cNvSpPr>
          <p:nvPr>
            <p:ph type="title"/>
          </p:nvPr>
        </p:nvSpPr>
        <p:spPr/>
        <p:txBody>
          <a:bodyPr/>
          <a:lstStyle/>
          <a:p>
            <a:r>
              <a:rPr lang="en-US" dirty="0" err="1"/>
              <a:t>CoLAP</a:t>
            </a:r>
            <a:endParaRPr lang="en-US" dirty="0"/>
          </a:p>
        </p:txBody>
      </p:sp>
      <p:sp>
        <p:nvSpPr>
          <p:cNvPr id="3" name="Content Placeholder 2">
            <a:extLst>
              <a:ext uri="{FF2B5EF4-FFF2-40B4-BE49-F238E27FC236}">
                <a16:creationId xmlns:a16="http://schemas.microsoft.com/office/drawing/2014/main" id="{CF9B29EA-80A5-7345-8177-27E8E4207EBD}"/>
              </a:ext>
            </a:extLst>
          </p:cNvPr>
          <p:cNvSpPr>
            <a:spLocks noGrp="1"/>
          </p:cNvSpPr>
          <p:nvPr>
            <p:ph idx="1"/>
          </p:nvPr>
        </p:nvSpPr>
        <p:spPr/>
        <p:txBody>
          <a:bodyPr/>
          <a:lstStyle/>
          <a:p>
            <a:r>
              <a:rPr lang="en-US" dirty="0"/>
              <a:t>ABA Commission on Lawyer Assistance Programs</a:t>
            </a:r>
          </a:p>
          <a:p>
            <a:r>
              <a:rPr lang="en-US" dirty="0">
                <a:hlinkClick r:id="rId2"/>
              </a:rPr>
              <a:t>https://www.americanbar.org/groups/lawyer_assistance/</a:t>
            </a:r>
            <a:endParaRPr lang="en-US" dirty="0"/>
          </a:p>
          <a:p>
            <a:r>
              <a:rPr lang="en-US" dirty="0"/>
              <a:t>Has a mission to assure every lawyer, law student, and judge has access to support and assistance when confronting alcoholism, substance use disorders or mental health issues</a:t>
            </a:r>
          </a:p>
          <a:p>
            <a:r>
              <a:rPr lang="en-US" dirty="0"/>
              <a:t>Supports the work of state and local Lawyer Assistance Programs</a:t>
            </a:r>
          </a:p>
          <a:p>
            <a:r>
              <a:rPr lang="en-US" dirty="0"/>
              <a:t>Has Resources on the web: </a:t>
            </a:r>
            <a:r>
              <a:rPr lang="en-US" dirty="0">
                <a:hlinkClick r:id="rId3"/>
              </a:rPr>
              <a:t>https://www.americanbar.org/groups/lawyer_assistance/resources/</a:t>
            </a:r>
            <a:r>
              <a:rPr lang="en-US" dirty="0"/>
              <a:t> </a:t>
            </a:r>
          </a:p>
        </p:txBody>
      </p:sp>
    </p:spTree>
    <p:extLst>
      <p:ext uri="{BB962C8B-B14F-4D97-AF65-F5344CB8AC3E}">
        <p14:creationId xmlns:p14="http://schemas.microsoft.com/office/powerpoint/2010/main" val="3046619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60658-EB65-C340-883B-7DB33F3CC6D2}"/>
              </a:ext>
            </a:extLst>
          </p:cNvPr>
          <p:cNvSpPr>
            <a:spLocks noGrp="1"/>
          </p:cNvSpPr>
          <p:nvPr>
            <p:ph type="title"/>
          </p:nvPr>
        </p:nvSpPr>
        <p:spPr/>
        <p:txBody>
          <a:bodyPr/>
          <a:lstStyle/>
          <a:p>
            <a:r>
              <a:rPr lang="en-US" dirty="0"/>
              <a:t>Matter of Discipline of Bates</a:t>
            </a:r>
          </a:p>
        </p:txBody>
      </p:sp>
      <p:sp>
        <p:nvSpPr>
          <p:cNvPr id="3" name="Content Placeholder 2">
            <a:extLst>
              <a:ext uri="{FF2B5EF4-FFF2-40B4-BE49-F238E27FC236}">
                <a16:creationId xmlns:a16="http://schemas.microsoft.com/office/drawing/2014/main" id="{D2B312A3-A350-3649-BFD3-CC7B3E5BFEB7}"/>
              </a:ext>
            </a:extLst>
          </p:cNvPr>
          <p:cNvSpPr>
            <a:spLocks noGrp="1"/>
          </p:cNvSpPr>
          <p:nvPr>
            <p:ph idx="1"/>
          </p:nvPr>
        </p:nvSpPr>
        <p:spPr/>
        <p:txBody>
          <a:bodyPr/>
          <a:lstStyle/>
          <a:p>
            <a:r>
              <a:rPr lang="en-US" dirty="0"/>
              <a:t>391 P.3d 1039 (UT 2017)</a:t>
            </a:r>
          </a:p>
          <a:p>
            <a:r>
              <a:rPr lang="en-US" dirty="0"/>
              <a:t>Attorney KNOWINGLY commingled his and client funds</a:t>
            </a:r>
          </a:p>
          <a:p>
            <a:r>
              <a:rPr lang="en-US" dirty="0"/>
              <a:t>Attorney NEGLIGENTLY used client’s funds (messy accounting system)</a:t>
            </a:r>
          </a:p>
          <a:p>
            <a:r>
              <a:rPr lang="en-US" dirty="0"/>
              <a:t>Suspension rather than disbarment was appropriate  under14-605(b)</a:t>
            </a:r>
          </a:p>
        </p:txBody>
      </p:sp>
    </p:spTree>
    <p:extLst>
      <p:ext uri="{BB962C8B-B14F-4D97-AF65-F5344CB8AC3E}">
        <p14:creationId xmlns:p14="http://schemas.microsoft.com/office/powerpoint/2010/main" val="21980782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D30E0-323B-3543-BABD-F36E5878FEAF}"/>
              </a:ext>
            </a:extLst>
          </p:cNvPr>
          <p:cNvSpPr>
            <a:spLocks noGrp="1"/>
          </p:cNvSpPr>
          <p:nvPr>
            <p:ph type="title"/>
          </p:nvPr>
        </p:nvSpPr>
        <p:spPr/>
        <p:txBody>
          <a:bodyPr/>
          <a:lstStyle/>
          <a:p>
            <a:r>
              <a:rPr lang="en-US" dirty="0"/>
              <a:t>National Task Force on Lawyer Well-Being</a:t>
            </a:r>
          </a:p>
        </p:txBody>
      </p:sp>
      <p:sp>
        <p:nvSpPr>
          <p:cNvPr id="3" name="Content Placeholder 2">
            <a:extLst>
              <a:ext uri="{FF2B5EF4-FFF2-40B4-BE49-F238E27FC236}">
                <a16:creationId xmlns:a16="http://schemas.microsoft.com/office/drawing/2014/main" id="{807A4B8C-F16B-3F41-91FB-92390E7353A4}"/>
              </a:ext>
            </a:extLst>
          </p:cNvPr>
          <p:cNvSpPr>
            <a:spLocks noGrp="1"/>
          </p:cNvSpPr>
          <p:nvPr>
            <p:ph idx="1"/>
          </p:nvPr>
        </p:nvSpPr>
        <p:spPr/>
        <p:txBody>
          <a:bodyPr/>
          <a:lstStyle/>
          <a:p>
            <a:r>
              <a:rPr lang="en-US" dirty="0"/>
              <a:t>Created in August 2016 by </a:t>
            </a:r>
            <a:r>
              <a:rPr lang="en-US" dirty="0" err="1"/>
              <a:t>CoLAP</a:t>
            </a:r>
            <a:r>
              <a:rPr lang="en-US" dirty="0"/>
              <a:t>, Nat’l Organization of Bar Counsel, &amp; Assn. of Professional Responsibility Lawyers. Other Organizations have since joined.</a:t>
            </a:r>
          </a:p>
          <a:p>
            <a:r>
              <a:rPr lang="en-US" dirty="0"/>
              <a:t>Report issued 2017</a:t>
            </a:r>
          </a:p>
          <a:p>
            <a:r>
              <a:rPr lang="en-US" dirty="0"/>
              <a:t>Recommendations focus on five themes:  1) ID stakeholders and roles to reduce level of toxicity in legal profession, 2) eliminate stigma of help-seeking, 3) emphasize well-being is part of lawyer’s duty of competence, 4) educate on well-being issues, 5) take small, incremental steps to change how law is practice and how lawyers are regulated to instill greater well-being in the profession</a:t>
            </a:r>
          </a:p>
          <a:p>
            <a:endParaRPr lang="en-US" dirty="0"/>
          </a:p>
          <a:p>
            <a:endParaRPr lang="en-US" dirty="0"/>
          </a:p>
        </p:txBody>
      </p:sp>
    </p:spTree>
    <p:extLst>
      <p:ext uri="{BB962C8B-B14F-4D97-AF65-F5344CB8AC3E}">
        <p14:creationId xmlns:p14="http://schemas.microsoft.com/office/powerpoint/2010/main" val="549924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F1F9-563E-EF48-9064-4BA56F7508E9}"/>
              </a:ext>
            </a:extLst>
          </p:cNvPr>
          <p:cNvSpPr>
            <a:spLocks noGrp="1"/>
          </p:cNvSpPr>
          <p:nvPr>
            <p:ph type="title"/>
          </p:nvPr>
        </p:nvSpPr>
        <p:spPr/>
        <p:txBody>
          <a:bodyPr/>
          <a:lstStyle/>
          <a:p>
            <a:r>
              <a:rPr lang="en-US" dirty="0"/>
              <a:t>Path to Lawyer Well-Being:</a:t>
            </a:r>
          </a:p>
        </p:txBody>
      </p:sp>
      <p:sp>
        <p:nvSpPr>
          <p:cNvPr id="3" name="Content Placeholder 2">
            <a:extLst>
              <a:ext uri="{FF2B5EF4-FFF2-40B4-BE49-F238E27FC236}">
                <a16:creationId xmlns:a16="http://schemas.microsoft.com/office/drawing/2014/main" id="{CF2060C7-3B30-274F-9D11-CDF4591CD18F}"/>
              </a:ext>
            </a:extLst>
          </p:cNvPr>
          <p:cNvSpPr>
            <a:spLocks noGrp="1"/>
          </p:cNvSpPr>
          <p:nvPr>
            <p:ph idx="1"/>
          </p:nvPr>
        </p:nvSpPr>
        <p:spPr/>
        <p:txBody>
          <a:bodyPr/>
          <a:lstStyle/>
          <a:p>
            <a:r>
              <a:rPr lang="en-US" dirty="0"/>
              <a:t>Practical Recommendations for Positive Change</a:t>
            </a:r>
          </a:p>
          <a:p>
            <a:r>
              <a:rPr lang="en-US" dirty="0"/>
              <a:t>From National Task Force on Lawyer Well-Being published in 2017</a:t>
            </a:r>
          </a:p>
          <a:p>
            <a:r>
              <a:rPr lang="en-US" dirty="0"/>
              <a:t>Reasons to Take Action:</a:t>
            </a:r>
          </a:p>
          <a:p>
            <a:pPr lvl="1"/>
            <a:r>
              <a:rPr lang="en-US" dirty="0"/>
              <a:t>Well-being contributes to organizational success – engagement, satisfaction, low turnover</a:t>
            </a:r>
          </a:p>
          <a:p>
            <a:pPr lvl="1"/>
            <a:r>
              <a:rPr lang="en-US" dirty="0"/>
              <a:t>Well-being is crucial for competence</a:t>
            </a:r>
          </a:p>
          <a:p>
            <a:pPr lvl="1"/>
            <a:r>
              <a:rPr lang="en-US" dirty="0"/>
              <a:t>Promoting well-being is the right thing to do from a humanitarian perspective</a:t>
            </a:r>
          </a:p>
        </p:txBody>
      </p:sp>
    </p:spTree>
    <p:extLst>
      <p:ext uri="{BB962C8B-B14F-4D97-AF65-F5344CB8AC3E}">
        <p14:creationId xmlns:p14="http://schemas.microsoft.com/office/powerpoint/2010/main" val="27872668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D3888-6407-F647-B9CD-24FDA3FC9A3D}"/>
              </a:ext>
            </a:extLst>
          </p:cNvPr>
          <p:cNvSpPr>
            <a:spLocks noGrp="1"/>
          </p:cNvSpPr>
          <p:nvPr>
            <p:ph type="title"/>
          </p:nvPr>
        </p:nvSpPr>
        <p:spPr/>
        <p:txBody>
          <a:bodyPr/>
          <a:lstStyle/>
          <a:p>
            <a:r>
              <a:rPr lang="en-US" dirty="0"/>
              <a:t>Path to Lawyer Well-Being Cont.</a:t>
            </a:r>
          </a:p>
        </p:txBody>
      </p:sp>
      <p:sp>
        <p:nvSpPr>
          <p:cNvPr id="3" name="Content Placeholder 2">
            <a:extLst>
              <a:ext uri="{FF2B5EF4-FFF2-40B4-BE49-F238E27FC236}">
                <a16:creationId xmlns:a16="http://schemas.microsoft.com/office/drawing/2014/main" id="{3FD00E8F-E8AE-514C-8FBC-37A80E94F542}"/>
              </a:ext>
            </a:extLst>
          </p:cNvPr>
          <p:cNvSpPr>
            <a:spLocks noGrp="1"/>
          </p:cNvSpPr>
          <p:nvPr>
            <p:ph idx="1"/>
          </p:nvPr>
        </p:nvSpPr>
        <p:spPr/>
        <p:txBody>
          <a:bodyPr/>
          <a:lstStyle/>
          <a:p>
            <a:r>
              <a:rPr lang="en-US" dirty="0"/>
              <a:t>Well-Being Defined: a continuous process where one seeks to thrive in all areas: emotional health, occupational pursuits, creative or intellectual endeavors, sense of spirituality or greater purpose in life, physical  health &amp; social connections with others.</a:t>
            </a:r>
          </a:p>
          <a:p>
            <a:r>
              <a:rPr lang="en-US" dirty="0"/>
              <a:t>It is not limited to 1) an absence of illness, 2) feeling happy all the time, or  3) intra-individual processes</a:t>
            </a:r>
          </a:p>
          <a:p>
            <a:r>
              <a:rPr lang="en-US" dirty="0"/>
              <a:t>Five factors are the key elements: career, social relationships, community, health &amp; finances</a:t>
            </a:r>
          </a:p>
          <a:p>
            <a:endParaRPr lang="en-US" dirty="0"/>
          </a:p>
        </p:txBody>
      </p:sp>
    </p:spTree>
    <p:extLst>
      <p:ext uri="{BB962C8B-B14F-4D97-AF65-F5344CB8AC3E}">
        <p14:creationId xmlns:p14="http://schemas.microsoft.com/office/powerpoint/2010/main" val="22972045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B34F6-0A2C-4F43-AA38-5C9D29415412}"/>
              </a:ext>
            </a:extLst>
          </p:cNvPr>
          <p:cNvSpPr>
            <a:spLocks noGrp="1"/>
          </p:cNvSpPr>
          <p:nvPr>
            <p:ph type="title"/>
          </p:nvPr>
        </p:nvSpPr>
        <p:spPr/>
        <p:txBody>
          <a:bodyPr/>
          <a:lstStyle/>
          <a:p>
            <a:r>
              <a:rPr lang="en-US" dirty="0"/>
              <a:t>Path to W-B: General Recommendations</a:t>
            </a:r>
          </a:p>
        </p:txBody>
      </p:sp>
      <p:sp>
        <p:nvSpPr>
          <p:cNvPr id="3" name="Content Placeholder 2">
            <a:extLst>
              <a:ext uri="{FF2B5EF4-FFF2-40B4-BE49-F238E27FC236}">
                <a16:creationId xmlns:a16="http://schemas.microsoft.com/office/drawing/2014/main" id="{7806257B-ECB1-1748-9A39-D1D0EDC3B22B}"/>
              </a:ext>
            </a:extLst>
          </p:cNvPr>
          <p:cNvSpPr>
            <a:spLocks noGrp="1"/>
          </p:cNvSpPr>
          <p:nvPr>
            <p:ph idx="1"/>
          </p:nvPr>
        </p:nvSpPr>
        <p:spPr/>
        <p:txBody>
          <a:bodyPr/>
          <a:lstStyle/>
          <a:p>
            <a:r>
              <a:rPr lang="en-US" dirty="0"/>
              <a:t>Acknowledge the Problems and Take Responsibility – all sectors must do this</a:t>
            </a:r>
          </a:p>
          <a:p>
            <a:r>
              <a:rPr lang="en-US" dirty="0"/>
              <a:t>Use this Report as a Launch Pad for Profession-Wide Action Plan</a:t>
            </a:r>
          </a:p>
          <a:p>
            <a:r>
              <a:rPr lang="en-US" dirty="0"/>
              <a:t>Leaders Should Demonstrate Personal Commitment to Well-Being</a:t>
            </a:r>
          </a:p>
          <a:p>
            <a:r>
              <a:rPr lang="en-US" dirty="0"/>
              <a:t>Facilitate, Destigmatize, &amp; Encourage Help-Seeking Behaviors</a:t>
            </a:r>
          </a:p>
          <a:p>
            <a:r>
              <a:rPr lang="en-US" dirty="0"/>
              <a:t>Build Relationships with Lawyer Well-Being Experts</a:t>
            </a:r>
          </a:p>
          <a:p>
            <a:r>
              <a:rPr lang="en-US" dirty="0"/>
              <a:t>Foster Collegiality &amp; Respectful Engagement Throughout the Profession</a:t>
            </a:r>
          </a:p>
          <a:p>
            <a:pPr lvl="1"/>
            <a:r>
              <a:rPr lang="en-US" dirty="0"/>
              <a:t>Promote Diversity and Inclusivity; Engage in Mentoring</a:t>
            </a:r>
          </a:p>
          <a:p>
            <a:r>
              <a:rPr lang="en-US" dirty="0"/>
              <a:t>Enhance Lawyers’ Sense of Control</a:t>
            </a:r>
          </a:p>
          <a:p>
            <a:r>
              <a:rPr lang="en-US" dirty="0"/>
              <a:t>Provide High-Quality Educational Programs about Lawyer Distress &amp; Well-Being</a:t>
            </a:r>
          </a:p>
        </p:txBody>
      </p:sp>
    </p:spTree>
    <p:extLst>
      <p:ext uri="{BB962C8B-B14F-4D97-AF65-F5344CB8AC3E}">
        <p14:creationId xmlns:p14="http://schemas.microsoft.com/office/powerpoint/2010/main" val="28547016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F4C9C-4AF9-2540-9CF1-467D41DFCA52}"/>
              </a:ext>
            </a:extLst>
          </p:cNvPr>
          <p:cNvSpPr>
            <a:spLocks noGrp="1"/>
          </p:cNvSpPr>
          <p:nvPr>
            <p:ph type="title"/>
          </p:nvPr>
        </p:nvSpPr>
        <p:spPr/>
        <p:txBody>
          <a:bodyPr/>
          <a:lstStyle/>
          <a:p>
            <a:r>
              <a:rPr lang="en-US" dirty="0"/>
              <a:t>Path to W-B: General Recommendations</a:t>
            </a:r>
          </a:p>
        </p:txBody>
      </p:sp>
      <p:sp>
        <p:nvSpPr>
          <p:cNvPr id="3" name="Content Placeholder 2">
            <a:extLst>
              <a:ext uri="{FF2B5EF4-FFF2-40B4-BE49-F238E27FC236}">
                <a16:creationId xmlns:a16="http://schemas.microsoft.com/office/drawing/2014/main" id="{219603D4-DCF4-E843-9A44-1424661BD602}"/>
              </a:ext>
            </a:extLst>
          </p:cNvPr>
          <p:cNvSpPr>
            <a:spLocks noGrp="1"/>
          </p:cNvSpPr>
          <p:nvPr>
            <p:ph idx="1"/>
          </p:nvPr>
        </p:nvSpPr>
        <p:spPr/>
        <p:txBody>
          <a:bodyPr/>
          <a:lstStyle/>
          <a:p>
            <a:r>
              <a:rPr lang="en-US" dirty="0"/>
              <a:t>Guide &amp; Support Transition of Older Lawyers</a:t>
            </a:r>
          </a:p>
          <a:p>
            <a:r>
              <a:rPr lang="en-US" dirty="0"/>
              <a:t>De-Emphasize Alcohol at Social Events</a:t>
            </a:r>
          </a:p>
          <a:p>
            <a:r>
              <a:rPr lang="en-US" dirty="0"/>
              <a:t>Utilize Monitoring to Support Recovery from Substance Use Disorders</a:t>
            </a:r>
          </a:p>
          <a:p>
            <a:r>
              <a:rPr lang="en-US" dirty="0"/>
              <a:t>Begin a Dialogue about Suicide Prevention</a:t>
            </a:r>
          </a:p>
          <a:p>
            <a:r>
              <a:rPr lang="en-US" dirty="0"/>
              <a:t>Support a Lawyer Well-Being Index to Measure the Profession’s Progress</a:t>
            </a:r>
          </a:p>
        </p:txBody>
      </p:sp>
    </p:spTree>
    <p:extLst>
      <p:ext uri="{BB962C8B-B14F-4D97-AF65-F5344CB8AC3E}">
        <p14:creationId xmlns:p14="http://schemas.microsoft.com/office/powerpoint/2010/main" val="2951780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368D4-CDF8-294F-A92F-72C107D792E1}"/>
              </a:ext>
            </a:extLst>
          </p:cNvPr>
          <p:cNvSpPr>
            <a:spLocks noGrp="1"/>
          </p:cNvSpPr>
          <p:nvPr>
            <p:ph type="title"/>
          </p:nvPr>
        </p:nvSpPr>
        <p:spPr/>
        <p:txBody>
          <a:bodyPr/>
          <a:lstStyle/>
          <a:p>
            <a:r>
              <a:rPr lang="en-US" dirty="0"/>
              <a:t>Path to W-B: Recommendations for Firms</a:t>
            </a:r>
          </a:p>
        </p:txBody>
      </p:sp>
      <p:sp>
        <p:nvSpPr>
          <p:cNvPr id="3" name="Content Placeholder 2">
            <a:extLst>
              <a:ext uri="{FF2B5EF4-FFF2-40B4-BE49-F238E27FC236}">
                <a16:creationId xmlns:a16="http://schemas.microsoft.com/office/drawing/2014/main" id="{835321B5-FA84-B141-95DD-054D63FDFBE4}"/>
              </a:ext>
            </a:extLst>
          </p:cNvPr>
          <p:cNvSpPr>
            <a:spLocks noGrp="1"/>
          </p:cNvSpPr>
          <p:nvPr>
            <p:ph idx="1"/>
          </p:nvPr>
        </p:nvSpPr>
        <p:spPr/>
        <p:txBody>
          <a:bodyPr/>
          <a:lstStyle/>
          <a:p>
            <a:r>
              <a:rPr lang="en-US" dirty="0"/>
              <a:t>Establish Organizational Infrastructure to Promote Well-Being</a:t>
            </a:r>
          </a:p>
          <a:p>
            <a:pPr lvl="1"/>
            <a:r>
              <a:rPr lang="en-US" dirty="0"/>
              <a:t>Form a Lawyer Well-Being Committee</a:t>
            </a:r>
          </a:p>
          <a:p>
            <a:pPr lvl="1"/>
            <a:r>
              <a:rPr lang="en-US" dirty="0"/>
              <a:t>Assess Lawyers’ Well-Being</a:t>
            </a:r>
          </a:p>
          <a:p>
            <a:r>
              <a:rPr lang="en-US" dirty="0"/>
              <a:t>Establish Policies &amp; Practice to Support Lawyer Well-Being</a:t>
            </a:r>
          </a:p>
          <a:p>
            <a:pPr lvl="1"/>
            <a:r>
              <a:rPr lang="en-US" dirty="0"/>
              <a:t>Monitor for Signs of Work Addiction &amp; Poor Self-Care</a:t>
            </a:r>
          </a:p>
          <a:p>
            <a:pPr lvl="1"/>
            <a:r>
              <a:rPr lang="en-US" dirty="0"/>
              <a:t>Combat Social Isolation &amp; Encourage Interconnectivity</a:t>
            </a:r>
          </a:p>
          <a:p>
            <a:r>
              <a:rPr lang="en-US" dirty="0"/>
              <a:t>Provide Training &amp; Education on Well-Being</a:t>
            </a:r>
          </a:p>
          <a:p>
            <a:pPr lvl="1"/>
            <a:r>
              <a:rPr lang="en-US" dirty="0"/>
              <a:t>Emphasize a Service-Centered Mission</a:t>
            </a:r>
          </a:p>
          <a:p>
            <a:pPr lvl="1"/>
            <a:r>
              <a:rPr lang="en-US" dirty="0"/>
              <a:t>Create Standards, Align Incentives &amp; Give Feedback</a:t>
            </a:r>
          </a:p>
        </p:txBody>
      </p:sp>
    </p:spTree>
    <p:extLst>
      <p:ext uri="{BB962C8B-B14F-4D97-AF65-F5344CB8AC3E}">
        <p14:creationId xmlns:p14="http://schemas.microsoft.com/office/powerpoint/2010/main" val="12198784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68626-F3FC-4346-AC8B-FB856CC862CB}"/>
              </a:ext>
            </a:extLst>
          </p:cNvPr>
          <p:cNvSpPr>
            <a:spLocks noGrp="1"/>
          </p:cNvSpPr>
          <p:nvPr>
            <p:ph type="title"/>
          </p:nvPr>
        </p:nvSpPr>
        <p:spPr/>
        <p:txBody>
          <a:bodyPr/>
          <a:lstStyle/>
          <a:p>
            <a:r>
              <a:rPr lang="en-US" dirty="0"/>
              <a:t>Path to W-B: Rec’s for Liability Carriers</a:t>
            </a:r>
          </a:p>
        </p:txBody>
      </p:sp>
      <p:sp>
        <p:nvSpPr>
          <p:cNvPr id="3" name="Content Placeholder 2">
            <a:extLst>
              <a:ext uri="{FF2B5EF4-FFF2-40B4-BE49-F238E27FC236}">
                <a16:creationId xmlns:a16="http://schemas.microsoft.com/office/drawing/2014/main" id="{933D81B6-56A3-544C-942C-B922B130A4A0}"/>
              </a:ext>
            </a:extLst>
          </p:cNvPr>
          <p:cNvSpPr>
            <a:spLocks noGrp="1"/>
          </p:cNvSpPr>
          <p:nvPr>
            <p:ph idx="1"/>
          </p:nvPr>
        </p:nvSpPr>
        <p:spPr/>
        <p:txBody>
          <a:bodyPr/>
          <a:lstStyle/>
          <a:p>
            <a:r>
              <a:rPr lang="en-US" dirty="0"/>
              <a:t>Actively Support Lawyer Assistance Programs</a:t>
            </a:r>
          </a:p>
          <a:p>
            <a:r>
              <a:rPr lang="en-US" dirty="0"/>
              <a:t>Emphasize Well-Being in Loss Prevention Programs</a:t>
            </a:r>
          </a:p>
          <a:p>
            <a:r>
              <a:rPr lang="en-US" dirty="0"/>
              <a:t>Incentivize Desired Behavior in Underwriting Law Firm Risk</a:t>
            </a:r>
          </a:p>
          <a:p>
            <a:r>
              <a:rPr lang="en-US" dirty="0"/>
              <a:t>Collect Data When Lawyer Impairment is a Contributing Factor to Claims Activity</a:t>
            </a:r>
          </a:p>
        </p:txBody>
      </p:sp>
    </p:spTree>
    <p:extLst>
      <p:ext uri="{BB962C8B-B14F-4D97-AF65-F5344CB8AC3E}">
        <p14:creationId xmlns:p14="http://schemas.microsoft.com/office/powerpoint/2010/main" val="33404320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B73C0-A664-2543-AA7A-724B9BEEB3B2}"/>
              </a:ext>
            </a:extLst>
          </p:cNvPr>
          <p:cNvSpPr>
            <a:spLocks noGrp="1"/>
          </p:cNvSpPr>
          <p:nvPr>
            <p:ph type="title"/>
          </p:nvPr>
        </p:nvSpPr>
        <p:spPr/>
        <p:txBody>
          <a:bodyPr/>
          <a:lstStyle/>
          <a:p>
            <a:r>
              <a:rPr lang="en-US" dirty="0"/>
              <a:t>Path to W-B: Rec's for Regulators</a:t>
            </a:r>
          </a:p>
        </p:txBody>
      </p:sp>
      <p:sp>
        <p:nvSpPr>
          <p:cNvPr id="3" name="Content Placeholder 2">
            <a:extLst>
              <a:ext uri="{FF2B5EF4-FFF2-40B4-BE49-F238E27FC236}">
                <a16:creationId xmlns:a16="http://schemas.microsoft.com/office/drawing/2014/main" id="{6EF7CCF0-0014-D943-91BE-D667C3D059B1}"/>
              </a:ext>
            </a:extLst>
          </p:cNvPr>
          <p:cNvSpPr>
            <a:spLocks noGrp="1"/>
          </p:cNvSpPr>
          <p:nvPr>
            <p:ph idx="1"/>
          </p:nvPr>
        </p:nvSpPr>
        <p:spPr/>
        <p:txBody>
          <a:bodyPr/>
          <a:lstStyle/>
          <a:p>
            <a:r>
              <a:rPr lang="en-US" dirty="0"/>
              <a:t>Communicate that Lawyer  Well-Being is a Priority</a:t>
            </a:r>
          </a:p>
          <a:p>
            <a:r>
              <a:rPr lang="en-US" dirty="0"/>
              <a:t>Adjust Admissions Process to Support Law Student Well-Being</a:t>
            </a:r>
          </a:p>
          <a:p>
            <a:r>
              <a:rPr lang="en-US" dirty="0"/>
              <a:t>Adjust Lawyer Regulations to Support Well-Being</a:t>
            </a:r>
          </a:p>
          <a:p>
            <a:pPr lvl="1"/>
            <a:r>
              <a:rPr lang="en-US" dirty="0"/>
              <a:t>Implement Proactive Management-Based Programs that Include Lawyer Well-Being Components</a:t>
            </a:r>
          </a:p>
          <a:p>
            <a:pPr lvl="1"/>
            <a:r>
              <a:rPr lang="en-US" dirty="0"/>
              <a:t>Adopt Diversion Programs Other Alternatives to Discipline that are proven  Successful in Promoting Well-Being </a:t>
            </a:r>
          </a:p>
          <a:p>
            <a:r>
              <a:rPr lang="en-US" dirty="0"/>
              <a:t>Add Well-Being-Related Questions to the MPRE</a:t>
            </a:r>
          </a:p>
        </p:txBody>
      </p:sp>
    </p:spTree>
    <p:extLst>
      <p:ext uri="{BB962C8B-B14F-4D97-AF65-F5344CB8AC3E}">
        <p14:creationId xmlns:p14="http://schemas.microsoft.com/office/powerpoint/2010/main" val="18129996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9003D-DD60-6640-9449-038C81BF982A}"/>
              </a:ext>
            </a:extLst>
          </p:cNvPr>
          <p:cNvSpPr>
            <a:spLocks noGrp="1"/>
          </p:cNvSpPr>
          <p:nvPr>
            <p:ph type="title"/>
          </p:nvPr>
        </p:nvSpPr>
        <p:spPr/>
        <p:txBody>
          <a:bodyPr/>
          <a:lstStyle/>
          <a:p>
            <a:r>
              <a:rPr lang="en-US" dirty="0"/>
              <a:t>Path to W-B: Rec's for Bar Associations</a:t>
            </a:r>
          </a:p>
        </p:txBody>
      </p:sp>
      <p:sp>
        <p:nvSpPr>
          <p:cNvPr id="3" name="Content Placeholder 2">
            <a:extLst>
              <a:ext uri="{FF2B5EF4-FFF2-40B4-BE49-F238E27FC236}">
                <a16:creationId xmlns:a16="http://schemas.microsoft.com/office/drawing/2014/main" id="{7DF172D8-E509-0C4D-9582-3F5DA02ED902}"/>
              </a:ext>
            </a:extLst>
          </p:cNvPr>
          <p:cNvSpPr>
            <a:spLocks noGrp="1"/>
          </p:cNvSpPr>
          <p:nvPr>
            <p:ph idx="1"/>
          </p:nvPr>
        </p:nvSpPr>
        <p:spPr/>
        <p:txBody>
          <a:bodyPr/>
          <a:lstStyle/>
          <a:p>
            <a:r>
              <a:rPr lang="en-US" dirty="0"/>
              <a:t>Encourage Education on Well-Being Topics in Coordination with Lawyer Assistance Progs.</a:t>
            </a:r>
          </a:p>
          <a:p>
            <a:r>
              <a:rPr lang="en-US" dirty="0"/>
              <a:t>Sponsor Empirical Research on Lawyer Well-Being as part of Annual Member Surveys</a:t>
            </a:r>
          </a:p>
          <a:p>
            <a:r>
              <a:rPr lang="en-US" dirty="0"/>
              <a:t>Launch a Lawyer Well-Being Committee</a:t>
            </a:r>
          </a:p>
          <a:p>
            <a:r>
              <a:rPr lang="en-US" dirty="0"/>
              <a:t>Serve as an Example of Best Practices Relating to Lawyer Well-Being</a:t>
            </a:r>
          </a:p>
        </p:txBody>
      </p:sp>
    </p:spTree>
    <p:extLst>
      <p:ext uri="{BB962C8B-B14F-4D97-AF65-F5344CB8AC3E}">
        <p14:creationId xmlns:p14="http://schemas.microsoft.com/office/powerpoint/2010/main" val="32025612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51178-241D-5444-9B75-BA3D336456B8}"/>
              </a:ext>
            </a:extLst>
          </p:cNvPr>
          <p:cNvSpPr>
            <a:spLocks noGrp="1"/>
          </p:cNvSpPr>
          <p:nvPr>
            <p:ph type="title"/>
          </p:nvPr>
        </p:nvSpPr>
        <p:spPr/>
        <p:txBody>
          <a:bodyPr/>
          <a:lstStyle/>
          <a:p>
            <a:r>
              <a:rPr lang="en-US" dirty="0"/>
              <a:t>Path to W-B: Recommendations for LAPs.</a:t>
            </a:r>
          </a:p>
        </p:txBody>
      </p:sp>
      <p:sp>
        <p:nvSpPr>
          <p:cNvPr id="3" name="Content Placeholder 2">
            <a:extLst>
              <a:ext uri="{FF2B5EF4-FFF2-40B4-BE49-F238E27FC236}">
                <a16:creationId xmlns:a16="http://schemas.microsoft.com/office/drawing/2014/main" id="{E337CBFF-C8B5-AE4A-AC42-5B920ED7999C}"/>
              </a:ext>
            </a:extLst>
          </p:cNvPr>
          <p:cNvSpPr>
            <a:spLocks noGrp="1"/>
          </p:cNvSpPr>
          <p:nvPr>
            <p:ph idx="1"/>
          </p:nvPr>
        </p:nvSpPr>
        <p:spPr/>
        <p:txBody>
          <a:bodyPr/>
          <a:lstStyle/>
          <a:p>
            <a:r>
              <a:rPr lang="en-US" dirty="0"/>
              <a:t>Lawyer Assistance Programs Should be Appropriately Organized and Funded</a:t>
            </a:r>
          </a:p>
          <a:p>
            <a:pPr lvl="1"/>
            <a:r>
              <a:rPr lang="en-US" dirty="0"/>
              <a:t>Pursue stable, adequate funding</a:t>
            </a:r>
          </a:p>
          <a:p>
            <a:pPr lvl="1"/>
            <a:r>
              <a:rPr lang="en-US" dirty="0"/>
              <a:t>Emphasize Confidentiality</a:t>
            </a:r>
          </a:p>
          <a:p>
            <a:pPr lvl="1"/>
            <a:r>
              <a:rPr lang="en-US" dirty="0"/>
              <a:t>Develop High-Quality Well-Being Programming</a:t>
            </a:r>
          </a:p>
          <a:p>
            <a:endParaRPr lang="en-US" dirty="0"/>
          </a:p>
        </p:txBody>
      </p:sp>
    </p:spTree>
    <p:extLst>
      <p:ext uri="{BB962C8B-B14F-4D97-AF65-F5344CB8AC3E}">
        <p14:creationId xmlns:p14="http://schemas.microsoft.com/office/powerpoint/2010/main" val="3091203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06C19-8181-4347-9EC0-F4313A4FA681}"/>
              </a:ext>
            </a:extLst>
          </p:cNvPr>
          <p:cNvSpPr>
            <a:spLocks noGrp="1"/>
          </p:cNvSpPr>
          <p:nvPr>
            <p:ph type="title"/>
          </p:nvPr>
        </p:nvSpPr>
        <p:spPr/>
        <p:txBody>
          <a:bodyPr/>
          <a:lstStyle/>
          <a:p>
            <a:r>
              <a:rPr lang="en-US" dirty="0"/>
              <a:t>Matter of Discipline of Barrett</a:t>
            </a:r>
          </a:p>
        </p:txBody>
      </p:sp>
      <p:sp>
        <p:nvSpPr>
          <p:cNvPr id="3" name="Content Placeholder 2">
            <a:extLst>
              <a:ext uri="{FF2B5EF4-FFF2-40B4-BE49-F238E27FC236}">
                <a16:creationId xmlns:a16="http://schemas.microsoft.com/office/drawing/2014/main" id="{40F8EB00-1BBC-2943-B606-126E79AECE73}"/>
              </a:ext>
            </a:extLst>
          </p:cNvPr>
          <p:cNvSpPr>
            <a:spLocks noGrp="1"/>
          </p:cNvSpPr>
          <p:nvPr>
            <p:ph idx="1"/>
          </p:nvPr>
        </p:nvSpPr>
        <p:spPr/>
        <p:txBody>
          <a:bodyPr/>
          <a:lstStyle/>
          <a:p>
            <a:r>
              <a:rPr lang="en-US" dirty="0"/>
              <a:t>391 P.3d 1031 (UT 2017)</a:t>
            </a:r>
          </a:p>
          <a:p>
            <a:r>
              <a:rPr lang="en-US" dirty="0"/>
              <a:t>Attorney misappropriated LAW FIRM fees by</a:t>
            </a:r>
          </a:p>
          <a:p>
            <a:pPr lvl="1"/>
            <a:r>
              <a:rPr lang="en-US" dirty="0"/>
              <a:t>Having Firm write-off bills to clients</a:t>
            </a:r>
          </a:p>
          <a:p>
            <a:pPr lvl="1"/>
            <a:r>
              <a:rPr lang="en-US" dirty="0"/>
              <a:t>Accepting clients’ work on Attorney’s own house in lieu of fees</a:t>
            </a:r>
          </a:p>
          <a:p>
            <a:r>
              <a:rPr lang="en-US" dirty="0"/>
              <a:t>Dishonest conduct in violation of Rule 8.4(c)</a:t>
            </a:r>
          </a:p>
          <a:p>
            <a:r>
              <a:rPr lang="en-US" dirty="0"/>
              <a:t>Five-month suspension</a:t>
            </a:r>
          </a:p>
        </p:txBody>
      </p:sp>
    </p:spTree>
    <p:extLst>
      <p:ext uri="{BB962C8B-B14F-4D97-AF65-F5344CB8AC3E}">
        <p14:creationId xmlns:p14="http://schemas.microsoft.com/office/powerpoint/2010/main" val="25007426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C74C8B-3A37-EA44-AC4F-CFC2E51CE981}"/>
              </a:ext>
            </a:extLst>
          </p:cNvPr>
          <p:cNvSpPr>
            <a:spLocks noGrp="1"/>
          </p:cNvSpPr>
          <p:nvPr>
            <p:ph type="title"/>
          </p:nvPr>
        </p:nvSpPr>
        <p:spPr/>
        <p:txBody>
          <a:bodyPr/>
          <a:lstStyle/>
          <a:p>
            <a:r>
              <a:rPr lang="en-US" dirty="0"/>
              <a:t>Well-Being Template for Legal Employers</a:t>
            </a:r>
          </a:p>
        </p:txBody>
      </p:sp>
      <p:sp>
        <p:nvSpPr>
          <p:cNvPr id="3" name="Content Placeholder 2">
            <a:extLst>
              <a:ext uri="{FF2B5EF4-FFF2-40B4-BE49-F238E27FC236}">
                <a16:creationId xmlns:a16="http://schemas.microsoft.com/office/drawing/2014/main" id="{D88BF2B1-A575-C74C-A42A-C109F82CB806}"/>
              </a:ext>
            </a:extLst>
          </p:cNvPr>
          <p:cNvSpPr>
            <a:spLocks noGrp="1"/>
          </p:cNvSpPr>
          <p:nvPr>
            <p:ph idx="1"/>
          </p:nvPr>
        </p:nvSpPr>
        <p:spPr/>
        <p:txBody>
          <a:bodyPr/>
          <a:lstStyle/>
          <a:p>
            <a:r>
              <a:rPr lang="en-US" dirty="0" err="1"/>
              <a:t>CoLAP</a:t>
            </a:r>
            <a:r>
              <a:rPr lang="en-US" dirty="0"/>
              <a:t> publication developed by Policy Committee of </a:t>
            </a:r>
            <a:r>
              <a:rPr lang="en-US" dirty="0" err="1"/>
              <a:t>CoLAP</a:t>
            </a:r>
            <a:r>
              <a:rPr lang="en-US" dirty="0"/>
              <a:t> &amp; ABA Working Group to Advice Well-Being in the Legal Profession</a:t>
            </a:r>
          </a:p>
          <a:p>
            <a:r>
              <a:rPr lang="en-US" dirty="0"/>
              <a:t>Suggested guidelines for employers responding to employee impairment </a:t>
            </a:r>
          </a:p>
          <a:p>
            <a:r>
              <a:rPr lang="en-US" dirty="0"/>
              <a:t>Goals:  1) Early ID of impairment (including cognitive) &amp; intervention to treat, and 2) prevent professional standards from being compromised</a:t>
            </a:r>
          </a:p>
          <a:p>
            <a:r>
              <a:rPr lang="en-US" dirty="0"/>
              <a:t>Encourage reporting, referral for services, leave policies, confidentiality, no retaliation, possible restriction and review of work duties, reliance on expertise for diagnosis and treatment play, possible Return to Work Agreement </a:t>
            </a:r>
          </a:p>
          <a:p>
            <a:r>
              <a:rPr lang="en-US" dirty="0"/>
              <a:t>Available at: </a:t>
            </a:r>
            <a:r>
              <a:rPr lang="en-US" dirty="0">
                <a:hlinkClick r:id="rId2"/>
              </a:rPr>
              <a:t>https://www.americanbar.org/groups/lawyer_assistance/research/</a:t>
            </a:r>
            <a:r>
              <a:rPr lang="en-US" dirty="0"/>
              <a:t> </a:t>
            </a:r>
          </a:p>
          <a:p>
            <a:endParaRPr lang="en-US" dirty="0"/>
          </a:p>
          <a:p>
            <a:endParaRPr lang="en-US" dirty="0"/>
          </a:p>
        </p:txBody>
      </p:sp>
    </p:spTree>
    <p:extLst>
      <p:ext uri="{BB962C8B-B14F-4D97-AF65-F5344CB8AC3E}">
        <p14:creationId xmlns:p14="http://schemas.microsoft.com/office/powerpoint/2010/main" val="19261250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24EB0-2069-0E42-BDAA-439379FF2049}"/>
              </a:ext>
            </a:extLst>
          </p:cNvPr>
          <p:cNvSpPr>
            <a:spLocks noGrp="1"/>
          </p:cNvSpPr>
          <p:nvPr>
            <p:ph type="title"/>
          </p:nvPr>
        </p:nvSpPr>
        <p:spPr/>
        <p:txBody>
          <a:bodyPr/>
          <a:lstStyle/>
          <a:p>
            <a:pPr algn="l"/>
            <a:r>
              <a:rPr lang="en-US" dirty="0"/>
              <a:t>Local Resources	</a:t>
            </a:r>
          </a:p>
        </p:txBody>
      </p:sp>
      <p:sp>
        <p:nvSpPr>
          <p:cNvPr id="3" name="Text Placeholder 2">
            <a:extLst>
              <a:ext uri="{FF2B5EF4-FFF2-40B4-BE49-F238E27FC236}">
                <a16:creationId xmlns:a16="http://schemas.microsoft.com/office/drawing/2014/main" id="{E6F1C203-9D62-E945-9F01-EFF2264DC43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722584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73890-E4CE-E346-8549-F21BE81D054C}"/>
              </a:ext>
            </a:extLst>
          </p:cNvPr>
          <p:cNvSpPr>
            <a:spLocks noGrp="1"/>
          </p:cNvSpPr>
          <p:nvPr>
            <p:ph type="title"/>
          </p:nvPr>
        </p:nvSpPr>
        <p:spPr/>
        <p:txBody>
          <a:bodyPr/>
          <a:lstStyle/>
          <a:p>
            <a:r>
              <a:rPr lang="en-US" dirty="0"/>
              <a:t>Utah Lawyers Helping Lawyers</a:t>
            </a:r>
          </a:p>
        </p:txBody>
      </p:sp>
      <p:sp>
        <p:nvSpPr>
          <p:cNvPr id="3" name="Content Placeholder 2">
            <a:extLst>
              <a:ext uri="{FF2B5EF4-FFF2-40B4-BE49-F238E27FC236}">
                <a16:creationId xmlns:a16="http://schemas.microsoft.com/office/drawing/2014/main" id="{50295B0D-DDBE-974B-92DF-AA5D47575E3F}"/>
              </a:ext>
            </a:extLst>
          </p:cNvPr>
          <p:cNvSpPr>
            <a:spLocks noGrp="1"/>
          </p:cNvSpPr>
          <p:nvPr>
            <p:ph idx="1"/>
          </p:nvPr>
        </p:nvSpPr>
        <p:spPr/>
        <p:txBody>
          <a:bodyPr/>
          <a:lstStyle/>
          <a:p>
            <a:r>
              <a:rPr lang="en-US" dirty="0"/>
              <a:t>Renders confidential assistance to members who may be impaired due to mental illness, emotional distress, substance abuse or any other disabling condition or circumstance</a:t>
            </a:r>
          </a:p>
          <a:p>
            <a:r>
              <a:rPr lang="en-US" dirty="0"/>
              <a:t>Matches one-on-one volunteer peer mentors</a:t>
            </a:r>
          </a:p>
          <a:p>
            <a:r>
              <a:rPr lang="en-US" dirty="0"/>
              <a:t>Conducts support groups</a:t>
            </a:r>
          </a:p>
          <a:p>
            <a:r>
              <a:rPr lang="en-US" dirty="0"/>
              <a:t>Offers CLE</a:t>
            </a:r>
          </a:p>
          <a:p>
            <a:r>
              <a:rPr lang="en-US" dirty="0"/>
              <a:t>(801)579-0404 or (800)530-3743 or </a:t>
            </a:r>
            <a:r>
              <a:rPr lang="en-US" dirty="0">
                <a:hlinkClick r:id="rId2"/>
              </a:rPr>
              <a:t>admin@lawyershelpinglawyers.org</a:t>
            </a:r>
            <a:endParaRPr lang="en-US" dirty="0"/>
          </a:p>
          <a:p>
            <a:r>
              <a:rPr lang="en-US" dirty="0">
                <a:hlinkClick r:id="rId3"/>
              </a:rPr>
              <a:t>https://www.utahbar.org/member-services/lawyershelpinglawyers/</a:t>
            </a:r>
            <a:r>
              <a:rPr lang="en-US" dirty="0"/>
              <a:t> </a:t>
            </a:r>
          </a:p>
        </p:txBody>
      </p:sp>
    </p:spTree>
    <p:extLst>
      <p:ext uri="{BB962C8B-B14F-4D97-AF65-F5344CB8AC3E}">
        <p14:creationId xmlns:p14="http://schemas.microsoft.com/office/powerpoint/2010/main" val="2072888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670A-9665-294A-8308-3A562F596174}"/>
              </a:ext>
            </a:extLst>
          </p:cNvPr>
          <p:cNvSpPr>
            <a:spLocks noGrp="1"/>
          </p:cNvSpPr>
          <p:nvPr>
            <p:ph type="title"/>
          </p:nvPr>
        </p:nvSpPr>
        <p:spPr/>
        <p:txBody>
          <a:bodyPr/>
          <a:lstStyle/>
          <a:p>
            <a:r>
              <a:rPr lang="en-US" dirty="0"/>
              <a:t>Lawyers Helping Lawyers – Utah RPC</a:t>
            </a:r>
          </a:p>
        </p:txBody>
      </p:sp>
      <p:sp>
        <p:nvSpPr>
          <p:cNvPr id="3" name="Content Placeholder 2">
            <a:extLst>
              <a:ext uri="{FF2B5EF4-FFF2-40B4-BE49-F238E27FC236}">
                <a16:creationId xmlns:a16="http://schemas.microsoft.com/office/drawing/2014/main" id="{E0E625B1-9922-C946-A7F6-560B00691076}"/>
              </a:ext>
            </a:extLst>
          </p:cNvPr>
          <p:cNvSpPr>
            <a:spLocks noGrp="1"/>
          </p:cNvSpPr>
          <p:nvPr>
            <p:ph idx="1"/>
          </p:nvPr>
        </p:nvSpPr>
        <p:spPr/>
        <p:txBody>
          <a:bodyPr/>
          <a:lstStyle/>
          <a:p>
            <a:r>
              <a:rPr lang="en-US" dirty="0"/>
              <a:t>The requirement to report professional misconduct “does not require disclosure . . . of information gained by a lawyer or judge while participating in an approved lawyers assistance program.”  Rule 8.3(c) Utah Rules of Professional Conduct</a:t>
            </a:r>
          </a:p>
          <a:p>
            <a:r>
              <a:rPr lang="en-US" dirty="0"/>
              <a:t>The rule regarding confidentiality provides:  “representation of a client includes counseling a lawyer about the need for or availability of treatment for substance abuse or psychological or emotional problems by members of the Utah State Bar serving on a Utah State Bar endorsed lawyer assistance program.” Rule 1.6(d) URPC</a:t>
            </a:r>
          </a:p>
        </p:txBody>
      </p:sp>
    </p:spTree>
    <p:extLst>
      <p:ext uri="{BB962C8B-B14F-4D97-AF65-F5344CB8AC3E}">
        <p14:creationId xmlns:p14="http://schemas.microsoft.com/office/powerpoint/2010/main" val="20684301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01662-1DB8-0840-9A98-6ACB4591B35B}"/>
              </a:ext>
            </a:extLst>
          </p:cNvPr>
          <p:cNvSpPr>
            <a:spLocks noGrp="1"/>
          </p:cNvSpPr>
          <p:nvPr>
            <p:ph type="title"/>
          </p:nvPr>
        </p:nvSpPr>
        <p:spPr/>
        <p:txBody>
          <a:bodyPr/>
          <a:lstStyle/>
          <a:p>
            <a:r>
              <a:rPr lang="en-US" dirty="0"/>
              <a:t>Blomquist Hale Lawyer Assistance Prog.</a:t>
            </a:r>
          </a:p>
        </p:txBody>
      </p:sp>
      <p:sp>
        <p:nvSpPr>
          <p:cNvPr id="3" name="Content Placeholder 2">
            <a:extLst>
              <a:ext uri="{FF2B5EF4-FFF2-40B4-BE49-F238E27FC236}">
                <a16:creationId xmlns:a16="http://schemas.microsoft.com/office/drawing/2014/main" id="{2651DFE4-D424-5D43-BE22-F0C5CC52C925}"/>
              </a:ext>
            </a:extLst>
          </p:cNvPr>
          <p:cNvSpPr>
            <a:spLocks noGrp="1"/>
          </p:cNvSpPr>
          <p:nvPr>
            <p:ph idx="1"/>
          </p:nvPr>
        </p:nvSpPr>
        <p:spPr/>
        <p:txBody>
          <a:bodyPr/>
          <a:lstStyle/>
          <a:p>
            <a:r>
              <a:rPr lang="en-US" dirty="0"/>
              <a:t>All members of the bar and their families are eligible for crisis intervention 24/7 and for counseling services through Blomquist Hale</a:t>
            </a:r>
          </a:p>
          <a:p>
            <a:r>
              <a:rPr lang="en-US" dirty="0"/>
              <a:t>Crisis hotline and in-person treatment in SLC, Murray, Ogden, Orem &amp; Logan</a:t>
            </a:r>
          </a:p>
          <a:p>
            <a:r>
              <a:rPr lang="en-US" dirty="0"/>
              <a:t>No limit to counseling &amp; no co-pay; though referrals may be made for long term treatment</a:t>
            </a:r>
          </a:p>
          <a:p>
            <a:r>
              <a:rPr lang="en-US" dirty="0"/>
              <a:t>Last year 341 lawyers &amp; dependents used these services</a:t>
            </a:r>
          </a:p>
          <a:p>
            <a:r>
              <a:rPr lang="en-US" dirty="0"/>
              <a:t>80% of clients continue to use BH services rather than pursue a referral</a:t>
            </a:r>
          </a:p>
          <a:p>
            <a:r>
              <a:rPr lang="en-US" dirty="0"/>
              <a:t>1-800-926-9619; </a:t>
            </a:r>
            <a:r>
              <a:rPr lang="en-US" dirty="0">
                <a:hlinkClick r:id="rId2"/>
              </a:rPr>
              <a:t>info@blomquisthale.com</a:t>
            </a:r>
            <a:r>
              <a:rPr lang="en-US" dirty="0"/>
              <a:t>; </a:t>
            </a:r>
            <a:r>
              <a:rPr lang="en-US" dirty="0">
                <a:hlinkClick r:id="rId3"/>
              </a:rPr>
              <a:t>https://www.blomquisthale.com/</a:t>
            </a:r>
            <a:r>
              <a:rPr lang="en-US" dirty="0"/>
              <a:t> </a:t>
            </a:r>
          </a:p>
          <a:p>
            <a:endParaRPr lang="en-US" dirty="0"/>
          </a:p>
        </p:txBody>
      </p:sp>
    </p:spTree>
    <p:extLst>
      <p:ext uri="{BB962C8B-B14F-4D97-AF65-F5344CB8AC3E}">
        <p14:creationId xmlns:p14="http://schemas.microsoft.com/office/powerpoint/2010/main" val="14453420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ED5D9-31C7-1648-A315-A01CE96233D8}"/>
              </a:ext>
            </a:extLst>
          </p:cNvPr>
          <p:cNvSpPr>
            <a:spLocks noGrp="1"/>
          </p:cNvSpPr>
          <p:nvPr>
            <p:ph type="title"/>
          </p:nvPr>
        </p:nvSpPr>
        <p:spPr/>
        <p:txBody>
          <a:bodyPr/>
          <a:lstStyle/>
          <a:p>
            <a:r>
              <a:rPr lang="en-US" dirty="0"/>
              <a:t>Thank You!</a:t>
            </a:r>
          </a:p>
        </p:txBody>
      </p:sp>
      <p:sp>
        <p:nvSpPr>
          <p:cNvPr id="3" name="Text Placeholder 2">
            <a:extLst>
              <a:ext uri="{FF2B5EF4-FFF2-40B4-BE49-F238E27FC236}">
                <a16:creationId xmlns:a16="http://schemas.microsoft.com/office/drawing/2014/main" id="{C6C403E7-FB3C-044C-A053-D8A61E78A18E}"/>
              </a:ext>
            </a:extLst>
          </p:cNvPr>
          <p:cNvSpPr>
            <a:spLocks noGrp="1"/>
          </p:cNvSpPr>
          <p:nvPr>
            <p:ph type="body" idx="1"/>
          </p:nvPr>
        </p:nvSpPr>
        <p:spPr/>
        <p:txBody>
          <a:bodyPr/>
          <a:lstStyle/>
          <a:p>
            <a:r>
              <a:rPr lang="en-US" dirty="0"/>
              <a:t>Special Thanks to U of Utah 2L Adam Duncan for his research!</a:t>
            </a:r>
          </a:p>
        </p:txBody>
      </p:sp>
    </p:spTree>
    <p:extLst>
      <p:ext uri="{BB962C8B-B14F-4D97-AF65-F5344CB8AC3E}">
        <p14:creationId xmlns:p14="http://schemas.microsoft.com/office/powerpoint/2010/main" val="2347300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F4E95-7BAE-9C45-B5CD-57E7FA480BE5}"/>
              </a:ext>
            </a:extLst>
          </p:cNvPr>
          <p:cNvSpPr>
            <a:spLocks noGrp="1"/>
          </p:cNvSpPr>
          <p:nvPr>
            <p:ph type="title"/>
          </p:nvPr>
        </p:nvSpPr>
        <p:spPr/>
        <p:txBody>
          <a:bodyPr/>
          <a:lstStyle/>
          <a:p>
            <a:r>
              <a:rPr lang="en-US" dirty="0"/>
              <a:t>Matter of Discipline of </a:t>
            </a:r>
            <a:r>
              <a:rPr lang="en-US" dirty="0" err="1"/>
              <a:t>Steffensen</a:t>
            </a:r>
            <a:endParaRPr lang="en-US" dirty="0"/>
          </a:p>
        </p:txBody>
      </p:sp>
      <p:sp>
        <p:nvSpPr>
          <p:cNvPr id="3" name="Content Placeholder 2">
            <a:extLst>
              <a:ext uri="{FF2B5EF4-FFF2-40B4-BE49-F238E27FC236}">
                <a16:creationId xmlns:a16="http://schemas.microsoft.com/office/drawing/2014/main" id="{96E88CAD-76E5-A643-93EC-2F58DFE43EEF}"/>
              </a:ext>
            </a:extLst>
          </p:cNvPr>
          <p:cNvSpPr>
            <a:spLocks noGrp="1"/>
          </p:cNvSpPr>
          <p:nvPr>
            <p:ph idx="1"/>
          </p:nvPr>
        </p:nvSpPr>
        <p:spPr/>
        <p:txBody>
          <a:bodyPr/>
          <a:lstStyle/>
          <a:p>
            <a:r>
              <a:rPr lang="en-US" dirty="0"/>
              <a:t>428 P.3d 1104 (UT 2018)</a:t>
            </a:r>
          </a:p>
          <a:p>
            <a:r>
              <a:rPr lang="en-US" dirty="0"/>
              <a:t>Attorney’s failure to file employee withholding taxes is a criminal act reflecting adversely on the lawyer’s honestly, trustworthiness or fitness as a lawyer in violation of Rule 8.4(b)</a:t>
            </a:r>
          </a:p>
          <a:p>
            <a:r>
              <a:rPr lang="en-US" dirty="0"/>
              <a:t>Attorney gave W-2s to employees indicating tax monies had been withheld, when they had not been, in violation of Rule 8.4(c)</a:t>
            </a:r>
          </a:p>
          <a:p>
            <a:r>
              <a:rPr lang="en-US" dirty="0"/>
              <a:t>Disbarment is not the required sanction for these violations – remanded to district court to determine sanction</a:t>
            </a:r>
          </a:p>
          <a:p>
            <a:endParaRPr lang="en-US" dirty="0"/>
          </a:p>
        </p:txBody>
      </p:sp>
    </p:spTree>
    <p:extLst>
      <p:ext uri="{BB962C8B-B14F-4D97-AF65-F5344CB8AC3E}">
        <p14:creationId xmlns:p14="http://schemas.microsoft.com/office/powerpoint/2010/main" val="2644058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8118A-1759-C04C-A016-12B63E6AAD24}"/>
              </a:ext>
            </a:extLst>
          </p:cNvPr>
          <p:cNvSpPr>
            <a:spLocks noGrp="1"/>
          </p:cNvSpPr>
          <p:nvPr>
            <p:ph type="title"/>
          </p:nvPr>
        </p:nvSpPr>
        <p:spPr/>
        <p:txBody>
          <a:bodyPr/>
          <a:lstStyle/>
          <a:p>
            <a:r>
              <a:rPr lang="en-US" dirty="0"/>
              <a:t>Recent Case Highlights – Conduct in Litigation </a:t>
            </a:r>
          </a:p>
        </p:txBody>
      </p:sp>
      <p:sp>
        <p:nvSpPr>
          <p:cNvPr id="3" name="Text Placeholder 2">
            <a:extLst>
              <a:ext uri="{FF2B5EF4-FFF2-40B4-BE49-F238E27FC236}">
                <a16:creationId xmlns:a16="http://schemas.microsoft.com/office/drawing/2014/main" id="{BE94D91C-8DC9-1C4F-8226-DEB55F8398D9}"/>
              </a:ext>
            </a:extLst>
          </p:cNvPr>
          <p:cNvSpPr>
            <a:spLocks noGrp="1"/>
          </p:cNvSpPr>
          <p:nvPr>
            <p:ph type="body" idx="1"/>
          </p:nvPr>
        </p:nvSpPr>
        <p:spPr/>
        <p:txBody>
          <a:bodyPr/>
          <a:lstStyle/>
          <a:p>
            <a:r>
              <a:rPr lang="en-US" dirty="0"/>
              <a:t>Uncivility leading to discipline</a:t>
            </a:r>
          </a:p>
        </p:txBody>
      </p:sp>
    </p:spTree>
    <p:extLst>
      <p:ext uri="{BB962C8B-B14F-4D97-AF65-F5344CB8AC3E}">
        <p14:creationId xmlns:p14="http://schemas.microsoft.com/office/powerpoint/2010/main" val="2374568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434F7-0B17-B446-95F4-8BFA8FCFB200}"/>
              </a:ext>
            </a:extLst>
          </p:cNvPr>
          <p:cNvSpPr>
            <a:spLocks noGrp="1"/>
          </p:cNvSpPr>
          <p:nvPr>
            <p:ph type="title"/>
          </p:nvPr>
        </p:nvSpPr>
        <p:spPr/>
        <p:txBody>
          <a:bodyPr/>
          <a:lstStyle/>
          <a:p>
            <a:r>
              <a:rPr lang="en-US" dirty="0"/>
              <a:t>Ciardi v. Office of Professional Conduct</a:t>
            </a:r>
          </a:p>
        </p:txBody>
      </p:sp>
      <p:sp>
        <p:nvSpPr>
          <p:cNvPr id="3" name="Content Placeholder 2">
            <a:extLst>
              <a:ext uri="{FF2B5EF4-FFF2-40B4-BE49-F238E27FC236}">
                <a16:creationId xmlns:a16="http://schemas.microsoft.com/office/drawing/2014/main" id="{9A95B176-5DCC-4440-B701-1C49121E7508}"/>
              </a:ext>
            </a:extLst>
          </p:cNvPr>
          <p:cNvSpPr>
            <a:spLocks noGrp="1"/>
          </p:cNvSpPr>
          <p:nvPr>
            <p:ph idx="1"/>
          </p:nvPr>
        </p:nvSpPr>
        <p:spPr/>
        <p:txBody>
          <a:bodyPr/>
          <a:lstStyle/>
          <a:p>
            <a:r>
              <a:rPr lang="en-US" dirty="0"/>
              <a:t>379 P.3d 1287 (UT 2016)</a:t>
            </a:r>
          </a:p>
          <a:p>
            <a:r>
              <a:rPr lang="en-US" dirty="0"/>
              <a:t>Disruption in Court: . Mr. Ciardi was not present when the judge called his case, so the judge dismissed it. During the next roll call, Mr. Ciardi interrupted the judge's calendar and asked the court to recall his case. The judge told Mr. Ciardi not to interrupt his calendar and to sit down. Mr. Ciardi ignored these instructions and continued to argue with the judge. The judge then ordered Mr. Ciardi to leave the courtroom. As a bailiff escorted Mr. Ciardi from the courtroom, he caused a disturbance. Mr. Ciardi continued to yell and make disparaging remarks about the judge in the hallway outside the courtroom.</a:t>
            </a:r>
          </a:p>
          <a:p>
            <a:endParaRPr lang="en-US" dirty="0"/>
          </a:p>
        </p:txBody>
      </p:sp>
    </p:spTree>
    <p:extLst>
      <p:ext uri="{BB962C8B-B14F-4D97-AF65-F5344CB8AC3E}">
        <p14:creationId xmlns:p14="http://schemas.microsoft.com/office/powerpoint/2010/main" val="35416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4BB3B-33EC-E848-9FD6-CE4068C9EDF7}"/>
              </a:ext>
            </a:extLst>
          </p:cNvPr>
          <p:cNvSpPr>
            <a:spLocks noGrp="1"/>
          </p:cNvSpPr>
          <p:nvPr>
            <p:ph type="title"/>
          </p:nvPr>
        </p:nvSpPr>
        <p:spPr/>
        <p:txBody>
          <a:bodyPr/>
          <a:lstStyle/>
          <a:p>
            <a:r>
              <a:rPr lang="en-US" dirty="0"/>
              <a:t>Ciardi cont.</a:t>
            </a:r>
          </a:p>
        </p:txBody>
      </p:sp>
      <p:sp>
        <p:nvSpPr>
          <p:cNvPr id="3" name="Content Placeholder 2">
            <a:extLst>
              <a:ext uri="{FF2B5EF4-FFF2-40B4-BE49-F238E27FC236}">
                <a16:creationId xmlns:a16="http://schemas.microsoft.com/office/drawing/2014/main" id="{271BAB51-5DB1-C949-9062-8A21588C99FA}"/>
              </a:ext>
            </a:extLst>
          </p:cNvPr>
          <p:cNvSpPr>
            <a:spLocks noGrp="1"/>
          </p:cNvSpPr>
          <p:nvPr>
            <p:ph idx="1"/>
          </p:nvPr>
        </p:nvSpPr>
        <p:spPr/>
        <p:txBody>
          <a:bodyPr/>
          <a:lstStyle/>
          <a:p>
            <a:r>
              <a:rPr lang="en-US" dirty="0"/>
              <a:t>Mr. Ciardi then went to the clerk's office and became belligerent with the clerk. The clerk found it necessary to request the assistance of a bailiff to deal with him. The bailiff asked Mr. Ciardi to leave the courthouse numerous times, but he refused and continued to yell at the bailiff and make disparaging remarks about the judge. A second, and then a third, bailiff was called to the clerk's office, where the incident lasted approximately one hour. Eventually, two bailiffs escorted Mr. Ciardi out of the courthouse while he yelled obscenities at the bailiffs in front of members of the public.</a:t>
            </a:r>
          </a:p>
          <a:p>
            <a:endParaRPr lang="en-US" dirty="0"/>
          </a:p>
        </p:txBody>
      </p:sp>
    </p:spTree>
    <p:extLst>
      <p:ext uri="{BB962C8B-B14F-4D97-AF65-F5344CB8AC3E}">
        <p14:creationId xmlns:p14="http://schemas.microsoft.com/office/powerpoint/2010/main" val="3844031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1120</TotalTime>
  <Words>4196</Words>
  <Application>Microsoft Macintosh PowerPoint</Application>
  <PresentationFormat>Widescreen</PresentationFormat>
  <Paragraphs>232</Paragraphs>
  <Slides>55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55</vt:i4>
      </vt:variant>
    </vt:vector>
  </HeadingPairs>
  <TitlesOfParts>
    <vt:vector size="58" baseType="lpstr">
      <vt:lpstr>Century Gothic</vt:lpstr>
      <vt:lpstr>Wingdings 2</vt:lpstr>
      <vt:lpstr>Quotable</vt:lpstr>
      <vt:lpstr>Highlights from  Recent Ethics Cases – With a Special Emphasis on Civility</vt:lpstr>
      <vt:lpstr>Recent Case Highlights – Dishonesty, Theft, Misappropriation </vt:lpstr>
      <vt:lpstr>In re: Discipline of Lundgren </vt:lpstr>
      <vt:lpstr>Matter of Discipline of Bates</vt:lpstr>
      <vt:lpstr>Matter of Discipline of Barrett</vt:lpstr>
      <vt:lpstr>Matter of Discipline of Steffensen</vt:lpstr>
      <vt:lpstr>Recent Case Highlights – Conduct in Litigation </vt:lpstr>
      <vt:lpstr>Ciardi v. Office of Professional Conduct</vt:lpstr>
      <vt:lpstr>Ciardi cont.</vt:lpstr>
      <vt:lpstr>Ciardi cont.</vt:lpstr>
      <vt:lpstr>Ciardi – the discipline case</vt:lpstr>
      <vt:lpstr>Ciardi – the discipline case cont.</vt:lpstr>
      <vt:lpstr>What is going on with this behavior?!?</vt:lpstr>
      <vt:lpstr>Gilbert v. Utah State Bar</vt:lpstr>
      <vt:lpstr>Rose v. Office of Professional Conduct</vt:lpstr>
      <vt:lpstr>Rose cont.</vt:lpstr>
      <vt:lpstr>Rose, cont.</vt:lpstr>
      <vt:lpstr>Rose cont.</vt:lpstr>
      <vt:lpstr>Rose v. OPC</vt:lpstr>
      <vt:lpstr>Matter of Discipline of LaJeunesse</vt:lpstr>
      <vt:lpstr>LaJeunesse cont.</vt:lpstr>
      <vt:lpstr>La Jeunesse cont.</vt:lpstr>
      <vt:lpstr>NOT a discipline case: Hardy v. Montgomery</vt:lpstr>
      <vt:lpstr>Civility in fn. 5 of Hardy v. Montgomery</vt:lpstr>
      <vt:lpstr>Intemperate Briefing</vt:lpstr>
      <vt:lpstr>Intemperate Briefing Cont.</vt:lpstr>
      <vt:lpstr>Standards of Civility Cited in Hardy</vt:lpstr>
      <vt:lpstr>Egregious incivility is a ethical violation</vt:lpstr>
      <vt:lpstr>Conclusions about Civility?</vt:lpstr>
      <vt:lpstr>Conclusions </vt:lpstr>
      <vt:lpstr>Question – What is really going on here?</vt:lpstr>
      <vt:lpstr>Answer:  Maybe Lack of Civility Highlights Mental Health Issues?</vt:lpstr>
      <vt:lpstr>Attorney Discipline</vt:lpstr>
      <vt:lpstr>The Stress Begins with Law School</vt:lpstr>
      <vt:lpstr>Recent Survey of Law Student Well-Being</vt:lpstr>
      <vt:lpstr>Various Practice Practices Add Stress</vt:lpstr>
      <vt:lpstr>CoLAP Survey: Attorney Impairment Data</vt:lpstr>
      <vt:lpstr>RESOURCES</vt:lpstr>
      <vt:lpstr>CoLAP</vt:lpstr>
      <vt:lpstr>National Task Force on Lawyer Well-Being</vt:lpstr>
      <vt:lpstr>Path to Lawyer Well-Being:</vt:lpstr>
      <vt:lpstr>Path to Lawyer Well-Being Cont.</vt:lpstr>
      <vt:lpstr>Path to W-B: General Recommendations</vt:lpstr>
      <vt:lpstr>Path to W-B: General Recommendations</vt:lpstr>
      <vt:lpstr>Path to W-B: Recommendations for Firms</vt:lpstr>
      <vt:lpstr>Path to W-B: Rec’s for Liability Carriers</vt:lpstr>
      <vt:lpstr>Path to W-B: Rec's for Regulators</vt:lpstr>
      <vt:lpstr>Path to W-B: Rec's for Bar Associations</vt:lpstr>
      <vt:lpstr>Path to W-B: Recommendations for LAPs.</vt:lpstr>
      <vt:lpstr>Well-Being Template for Legal Employers</vt:lpstr>
      <vt:lpstr>Local Resources </vt:lpstr>
      <vt:lpstr>Utah Lawyers Helping Lawyers</vt:lpstr>
      <vt:lpstr>Lawyers Helping Lawyers – Utah RPC</vt:lpstr>
      <vt:lpstr>Blomquist Hale Lawyer Assistance Prog.</vt:lpstr>
      <vt:lpstr>Thank You!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Recent Ethics Cases – With a Special Emphasis on Civility</dc:title>
  <dc:creator>Microsoft Office User</dc:creator>
  <cp:lastModifiedBy>Microsoft Office User</cp:lastModifiedBy>
  <cp:revision>45</cp:revision>
  <dcterms:created xsi:type="dcterms:W3CDTF">2019-04-17T16:42:27Z</dcterms:created>
  <dcterms:modified xsi:type="dcterms:W3CDTF">2019-05-02T16:41:04Z</dcterms:modified>
</cp:coreProperties>
</file>